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80" r:id="rId2"/>
    <p:sldId id="273" r:id="rId3"/>
    <p:sldId id="256" r:id="rId4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DEFD"/>
    <a:srgbClr val="CDECEC"/>
    <a:srgbClr val="4987F5"/>
    <a:srgbClr val="E9FAFF"/>
    <a:srgbClr val="CCCFE3"/>
    <a:srgbClr val="30206A"/>
    <a:srgbClr val="5C5CFF"/>
    <a:srgbClr val="54BCF0"/>
    <a:srgbClr val="01A0AF"/>
    <a:srgbClr val="5D5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25"/>
    <p:restoredTop sz="96035"/>
  </p:normalViewPr>
  <p:slideViewPr>
    <p:cSldViewPr snapToGrid="0">
      <p:cViewPr varScale="1">
        <p:scale>
          <a:sx n="115" d="100"/>
          <a:sy n="115" d="100"/>
        </p:scale>
        <p:origin x="20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49625-0FD9-D642-BD11-CD504D1506C7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E4CD7-429D-794D-898D-D70FEE271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52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629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E4CD7-429D-794D-898D-D70FEE2716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915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CA5E1-3730-68D8-A9F3-C1B9AE252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40A1E-221F-9A23-FA19-85FEB1384B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F3CBE3-080B-360F-9933-9F50638E9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F9E9A-AD7A-6CBD-A54A-FAD776172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9ECA7-34BA-E3C5-29FB-FC50F564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63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32E3-358F-5CE2-9717-36268B167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EED09B-2059-8078-A865-9C0DAEA1B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73747-5951-5A6D-C9CA-7C7568189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290FFC-C4FB-3995-8B70-94529E144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2D99A-F7F3-BC61-92E9-53F2DB9BD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44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2C0CC6-FD41-1B9A-8B0A-07347AF1C1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3CCC4B-C9E3-A55C-C7CB-B2B7147AA2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68BE-4CEB-6788-6565-29CFBB7B4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8833B-F4CC-2B02-C144-CB8552328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92128-139A-612E-5E6B-12494D4E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67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90594" y="476272"/>
            <a:ext cx="9493780" cy="695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IBM Plex Sans"/>
              <a:buNone/>
              <a:defRPr sz="2449"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78717" y="2724271"/>
            <a:ext cx="5545336" cy="3657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14762" lvl="0" indent="-207381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200"/>
              <a:buNone/>
              <a:defRPr/>
            </a:lvl1pPr>
            <a:lvl2pPr marL="829523" lvl="1" indent="-276508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200"/>
              <a:buChar char="◦"/>
              <a:defRPr/>
            </a:lvl2pPr>
            <a:lvl3pPr marL="1244285" lvl="2" indent="-276508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3pPr>
            <a:lvl4pPr marL="1659045" lvl="3" indent="-276508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4pPr>
            <a:lvl5pPr marL="2073807" lvl="4" indent="-276508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5pPr>
            <a:lvl6pPr marL="2488568" lvl="5" indent="-276508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6pPr>
            <a:lvl7pPr marL="2903330" lvl="6" indent="-276508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7pPr>
            <a:lvl8pPr marL="3318092" lvl="7" indent="-276508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8pPr>
            <a:lvl9pPr marL="3732853" lvl="8" indent="-276508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ubTitle" idx="2"/>
          </p:nvPr>
        </p:nvSpPr>
        <p:spPr>
          <a:xfrm>
            <a:off x="468932" y="1600270"/>
            <a:ext cx="5545336" cy="785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500"/>
              <a:buNone/>
              <a:defRPr sz="1361" b="1" i="1"/>
            </a:lvl1pPr>
            <a:lvl2pPr lvl="1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25000"/>
              </a:lnSpc>
              <a:spcBef>
                <a:spcPts val="999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317712" y="226118"/>
            <a:ext cx="1405435" cy="324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991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D2E2-3E40-5A0B-AA96-2537ABCC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361980-A024-967A-CB2E-E9DF974E5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D0D54-0846-D273-A9FF-D3D218319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E019A8-FA29-026B-9E2B-BEF6DD132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ADDFB6-1153-95BE-C1AE-99E0BFF34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38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3361C-D838-FD11-53CE-F4C10DE45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7770E-1766-E861-FD2C-DC43F49FB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919F26-3851-1BDA-D525-ADD711E04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78CE8-334A-EC38-D95E-BFB508CFB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3B8E1-DD34-73B9-2986-378505BC1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68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0F9D4-33FF-BC4E-FA25-773F05024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74966-87FA-2972-9D29-AACAAFF84D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12856-2763-3779-E268-21A88EA06D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7B08A-3645-0DA4-10B0-C9CE609A2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86A9AF-66C5-5834-466D-F4FA6AFB0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990F39-5DFB-D771-2577-67D0EB3F4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36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28A8C-E514-5E8F-772C-97DCF7C3A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A7C30-A3F2-2614-3892-43B468240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E58842-A348-2C3B-85FF-CF484DFCEF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DE742E-546A-EEC1-7D9C-40172F97C4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99B4E2-6DCA-A7BA-CE86-B13DDDFC49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15896C-3216-3E06-3476-916E6490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0C736E-7BF7-7E5C-286E-571093A64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78196-E3FF-51E6-BD32-D4A22C196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768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2400-1CA4-A1DB-16FB-EFCB7B045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0264A6-F82A-80BE-789B-3C3E18FD8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D4FB74-71A5-ACB0-5756-810136DB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6360AF-FDEC-C709-2884-EBA7B903A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19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18DDE1-C6F0-C037-621A-368D0247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B283A0-F688-363A-A8EE-08B21AE5E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ED9940-E442-A4D5-2820-3BF35AEF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7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13720-304F-3AF6-4273-2FF1C60A2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E34D4-2EDB-6B33-62AC-9DD534B94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A73652-EAA6-F429-7BA4-DE85371296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15C97E-651D-141B-A7E4-7D418812F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1A3F5B-63E9-878E-0E13-80C54C075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14BEE3-F5F2-4B34-1E48-3F8F95081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A2A9C-6BDB-619C-F9BC-DC926495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342D9-8236-35DE-34D0-CF702C9D94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A88E4-6155-2E7A-B1D3-101070E83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3A60E-C55E-F4AC-144C-1C5C1B2D6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F323F2-7E0F-4255-6C57-6228B44EB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67CBA-2444-F9C0-B1C8-70725FCC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84A1B5-7A62-140D-4BA7-A24AA689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8FB6BA-CE50-5201-D624-B8E2C0D7C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2D3CF-F445-C5ED-D9F4-B815ADF3D0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6204A-0113-CD43-A68B-2EE8C7B0D656}" type="datetimeFigureOut">
              <a:rPr lang="en-US" smtClean="0"/>
              <a:t>1/9/26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7D221-179C-7040-924E-933D8F2C38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6F62AF-34B1-DFB5-AA83-5C6EE98854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0093-AEBE-7A42-951E-0A40CCDAB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87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hyperlink" Target="https://www.aihr.com/platform/?utm_source=article-templates&amp;utm_medium=article-templates&amp;utm_campaign=article-templates&amp;utm_content=90-day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aihr.com/platfor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2F385496-72C5-E7E0-BA62-7E9730D6F1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28" t="45339" r="11218" b="661"/>
          <a:stretch/>
        </p:blipFill>
        <p:spPr bwMode="auto">
          <a:xfrm>
            <a:off x="0" y="-1915"/>
            <a:ext cx="2117477" cy="23685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8F36F4CE-421F-E3F5-B0BB-7E34F5C6402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53"/>
          <a:stretch/>
        </p:blipFill>
        <p:spPr bwMode="auto">
          <a:xfrm>
            <a:off x="9131695" y="3282214"/>
            <a:ext cx="3058616" cy="3742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hape&#10;&#10;Description automatically generated">
            <a:extLst>
              <a:ext uri="{FF2B5EF4-FFF2-40B4-BE49-F238E27FC236}">
                <a16:creationId xmlns:a16="http://schemas.microsoft.com/office/drawing/2014/main" id="{C1F04681-F2FC-3E3B-7304-BF89CEA1B2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9"/>
          <a:stretch/>
        </p:blipFill>
        <p:spPr bwMode="auto">
          <a:xfrm>
            <a:off x="8352285" y="5462603"/>
            <a:ext cx="2295601" cy="139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E5DAEF17-8D2E-83F9-03C6-A5D9E92410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720" y="976721"/>
            <a:ext cx="943587" cy="82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A blue sign with white text&#10;&#10;Description automatically generated with low confidence">
            <a:extLst>
              <a:ext uri="{FF2B5EF4-FFF2-40B4-BE49-F238E27FC236}">
                <a16:creationId xmlns:a16="http://schemas.microsoft.com/office/drawing/2014/main" id="{D194AAA4-8659-F788-C54E-70FF0294BC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88" y="6002127"/>
            <a:ext cx="551291" cy="5512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62DD599A-09B9-AB43-0A2A-3F4700242D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611" y="6034963"/>
            <a:ext cx="478707" cy="47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9B660C67-B31B-A29F-E944-3528CF3BE64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17" y="6034964"/>
            <a:ext cx="524791" cy="487347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7D0E124-F889-AA37-C9B4-570A262ECEF7}"/>
              </a:ext>
            </a:extLst>
          </p:cNvPr>
          <p:cNvSpPr txBox="1"/>
          <p:nvPr/>
        </p:nvSpPr>
        <p:spPr>
          <a:xfrm>
            <a:off x="69373" y="6583105"/>
            <a:ext cx="4851641" cy="217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816" dirty="0">
                <a:solidFill>
                  <a:srgbClr val="001E5E"/>
                </a:solidFill>
                <a:latin typeface="IBMPlexSans" panose="020B0503050203000203" pitchFamily="34" charset="0"/>
              </a:rPr>
              <a:t>COPYRIGHT ©  AIHR. All rights reserved. </a:t>
            </a:r>
            <a:endParaRPr lang="en-GB" sz="816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A12AB-A2F0-92F9-EA0A-E58E90C7ED1F}"/>
              </a:ext>
            </a:extLst>
          </p:cNvPr>
          <p:cNvSpPr txBox="1"/>
          <p:nvPr/>
        </p:nvSpPr>
        <p:spPr>
          <a:xfrm>
            <a:off x="3670180" y="1112373"/>
            <a:ext cx="5158053" cy="48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L" sz="2540" dirty="0">
                <a:solidFill>
                  <a:srgbClr val="31216B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AIHR | </a:t>
            </a:r>
            <a:r>
              <a:rPr lang="en-NL" sz="2540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Academy to </a:t>
            </a:r>
            <a:r>
              <a:rPr lang="en-NL" sz="2540" dirty="0">
                <a:solidFill>
                  <a:srgbClr val="31216B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Innovate HR</a:t>
            </a:r>
            <a:r>
              <a:rPr lang="en-NL" sz="2540" dirty="0">
                <a:latin typeface="IBM Plex Sans" panose="020B0503050203000203" pitchFamily="34" charset="0"/>
              </a:rPr>
              <a:t> </a:t>
            </a:r>
            <a:endParaRPr lang="en-GB" sz="2540" dirty="0">
              <a:latin typeface="IBM Plex Sans" panose="020B050305020300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9F23A27-5FD8-8F4F-5876-C5359BA65FEE}"/>
              </a:ext>
            </a:extLst>
          </p:cNvPr>
          <p:cNvSpPr txBox="1"/>
          <p:nvPr/>
        </p:nvSpPr>
        <p:spPr>
          <a:xfrm>
            <a:off x="3670181" y="1644833"/>
            <a:ext cx="5172833" cy="8452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NL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the Academy to Innovate HR (AIHR), it is our mission </a:t>
            </a:r>
          </a:p>
          <a:p>
            <a:pPr>
              <a:lnSpc>
                <a:spcPct val="115000"/>
              </a:lnSpc>
            </a:pPr>
            <a:r>
              <a:rPr lang="en-NL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make HR future-proof by offering world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NL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class, online education programs availabl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NL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anywhere, anytime.</a:t>
            </a:r>
            <a:endParaRPr lang="en-NL" sz="999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6D49073-7007-2075-5E21-CFC350060CE9}"/>
              </a:ext>
            </a:extLst>
          </p:cNvPr>
          <p:cNvSpPr txBox="1"/>
          <p:nvPr/>
        </p:nvSpPr>
        <p:spPr>
          <a:xfrm>
            <a:off x="2705957" y="2691673"/>
            <a:ext cx="4851641" cy="1398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99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en-IE" sz="1089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99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100% Online &amp; Self-Paced Learning</a:t>
            </a:r>
            <a:endParaRPr lang="en-NL" sz="95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71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99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089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999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Personal Career Coach</a:t>
            </a:r>
            <a:endParaRPr lang="en-NL" sz="95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71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99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089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999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Resource and Template Library</a:t>
            </a:r>
            <a:endParaRPr lang="en-NL" sz="953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IE" sz="1271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IE" sz="999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089" dirty="0">
                <a:solidFill>
                  <a:srgbClr val="FFAB0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⬣</a:t>
            </a:r>
            <a:r>
              <a:rPr lang="en-IE" sz="999" dirty="0">
                <a:solidFill>
                  <a:srgbClr val="002060"/>
                </a:solidFill>
                <a:latin typeface="Segoe UI Symbol" panose="020B0502040204020203" pitchFamily="34" charset="0"/>
                <a:ea typeface="Times New Roman" panose="02020603050405020304" pitchFamily="18" charset="0"/>
                <a:cs typeface="Segoe UI Symbol" panose="020B0502040204020203" pitchFamily="34" charset="0"/>
              </a:rPr>
              <a:t>    </a:t>
            </a:r>
            <a:r>
              <a:rPr lang="en-IE" sz="1452" dirty="0">
                <a:solidFill>
                  <a:srgbClr val="002060"/>
                </a:solidFill>
                <a:latin typeface="IBM Plex Sans" panose="020B050305020300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HRCI, SHRM &amp; HRDA Credits </a:t>
            </a:r>
            <a:endParaRPr lang="en-GB" sz="1633" dirty="0"/>
          </a:p>
        </p:txBody>
      </p:sp>
      <p:sp>
        <p:nvSpPr>
          <p:cNvPr id="2" name="Rounded Rectangle 1">
            <a:hlinkClick r:id="rId9"/>
            <a:extLst>
              <a:ext uri="{FF2B5EF4-FFF2-40B4-BE49-F238E27FC236}">
                <a16:creationId xmlns:a16="http://schemas.microsoft.com/office/drawing/2014/main" id="{00E82003-44FE-E8CE-CE8E-E87816F4B8D1}"/>
              </a:ext>
            </a:extLst>
          </p:cNvPr>
          <p:cNvSpPr/>
          <p:nvPr/>
        </p:nvSpPr>
        <p:spPr>
          <a:xfrm>
            <a:off x="4760164" y="4393736"/>
            <a:ext cx="2092993" cy="445168"/>
          </a:xfrm>
          <a:prstGeom prst="roundRect">
            <a:avLst/>
          </a:prstGeom>
          <a:solidFill>
            <a:srgbClr val="1DBBF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u="sng" dirty="0">
                <a:solidFill>
                  <a:schemeClr val="bg1"/>
                </a:solidFill>
                <a:latin typeface="IBM Plex Sans" panose="020B0503050203000203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 More</a:t>
            </a:r>
            <a:endParaRPr lang="en-GB" sz="1600" u="sng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792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99;p18">
            <a:extLst>
              <a:ext uri="{FF2B5EF4-FFF2-40B4-BE49-F238E27FC236}">
                <a16:creationId xmlns:a16="http://schemas.microsoft.com/office/drawing/2014/main" id="{EF56FD52-4C4A-4112-FCA2-CBFAF6330AC6}"/>
              </a:ext>
            </a:extLst>
          </p:cNvPr>
          <p:cNvSpPr txBox="1">
            <a:spLocks/>
          </p:cNvSpPr>
          <p:nvPr/>
        </p:nvSpPr>
        <p:spPr>
          <a:xfrm>
            <a:off x="947000" y="319900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r>
              <a:rPr lang="en-GB" sz="3733" b="1" dirty="0">
                <a:solidFill>
                  <a:srgbClr val="302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GRPI Model Template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7BD17AD8-87C9-F981-6D61-A7AC7ED10503}"/>
              </a:ext>
            </a:extLst>
          </p:cNvPr>
          <p:cNvSpPr/>
          <p:nvPr/>
        </p:nvSpPr>
        <p:spPr>
          <a:xfrm>
            <a:off x="2987040" y="1511605"/>
            <a:ext cx="6006771" cy="1088571"/>
          </a:xfrm>
          <a:prstGeom prst="roundRect">
            <a:avLst/>
          </a:prstGeom>
          <a:solidFill>
            <a:srgbClr val="42A0AE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94BEA6F-E3B3-9891-8C67-509216DA41B9}"/>
              </a:ext>
            </a:extLst>
          </p:cNvPr>
          <p:cNvSpPr/>
          <p:nvPr/>
        </p:nvSpPr>
        <p:spPr>
          <a:xfrm>
            <a:off x="2987040" y="2740103"/>
            <a:ext cx="6006771" cy="1088571"/>
          </a:xfrm>
          <a:prstGeom prst="roundRect">
            <a:avLst/>
          </a:prstGeom>
          <a:solidFill>
            <a:srgbClr val="54BC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94C22DE-96D4-553E-518C-0046225FF9E0}"/>
              </a:ext>
            </a:extLst>
          </p:cNvPr>
          <p:cNvSpPr/>
          <p:nvPr/>
        </p:nvSpPr>
        <p:spPr>
          <a:xfrm>
            <a:off x="3004521" y="3968600"/>
            <a:ext cx="6006771" cy="1088571"/>
          </a:xfrm>
          <a:prstGeom prst="roundRect">
            <a:avLst/>
          </a:prstGeom>
          <a:solidFill>
            <a:srgbClr val="4987F5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60A389-C52D-E7A7-F706-7928E22AA2BE}"/>
              </a:ext>
            </a:extLst>
          </p:cNvPr>
          <p:cNvSpPr/>
          <p:nvPr/>
        </p:nvSpPr>
        <p:spPr>
          <a:xfrm>
            <a:off x="3004521" y="5197097"/>
            <a:ext cx="6006771" cy="1088571"/>
          </a:xfrm>
          <a:prstGeom prst="roundRect">
            <a:avLst/>
          </a:prstGeom>
          <a:solidFill>
            <a:srgbClr val="5D5CF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Google Shape;415;p23">
            <a:extLst>
              <a:ext uri="{FF2B5EF4-FFF2-40B4-BE49-F238E27FC236}">
                <a16:creationId xmlns:a16="http://schemas.microsoft.com/office/drawing/2014/main" id="{EF9752D9-757D-9058-0D44-CF02D5419837}"/>
              </a:ext>
            </a:extLst>
          </p:cNvPr>
          <p:cNvSpPr txBox="1"/>
          <p:nvPr/>
        </p:nvSpPr>
        <p:spPr>
          <a:xfrm>
            <a:off x="488745" y="1708705"/>
            <a:ext cx="2358888" cy="64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rgbClr val="30206A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What the team wants to achieve</a:t>
            </a:r>
          </a:p>
        </p:txBody>
      </p:sp>
      <p:sp>
        <p:nvSpPr>
          <p:cNvPr id="10" name="Google Shape;808;p33">
            <a:extLst>
              <a:ext uri="{FF2B5EF4-FFF2-40B4-BE49-F238E27FC236}">
                <a16:creationId xmlns:a16="http://schemas.microsoft.com/office/drawing/2014/main" id="{5A6BE73F-CFC9-4CE4-F7E2-6DAE9C1158CF}"/>
              </a:ext>
            </a:extLst>
          </p:cNvPr>
          <p:cNvSpPr/>
          <p:nvPr/>
        </p:nvSpPr>
        <p:spPr>
          <a:xfrm>
            <a:off x="2987040" y="1830291"/>
            <a:ext cx="6006771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Goals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1" name="Google Shape;808;p33">
            <a:extLst>
              <a:ext uri="{FF2B5EF4-FFF2-40B4-BE49-F238E27FC236}">
                <a16:creationId xmlns:a16="http://schemas.microsoft.com/office/drawing/2014/main" id="{B3E03643-6841-81C9-333A-37E19EE576EC}"/>
              </a:ext>
            </a:extLst>
          </p:cNvPr>
          <p:cNvSpPr/>
          <p:nvPr/>
        </p:nvSpPr>
        <p:spPr>
          <a:xfrm>
            <a:off x="2987041" y="3058788"/>
            <a:ext cx="6006771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Roles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2" name="Google Shape;808;p33">
            <a:extLst>
              <a:ext uri="{FF2B5EF4-FFF2-40B4-BE49-F238E27FC236}">
                <a16:creationId xmlns:a16="http://schemas.microsoft.com/office/drawing/2014/main" id="{3030EFD5-5CA5-32B3-09B8-865A8978FF1A}"/>
              </a:ext>
            </a:extLst>
          </p:cNvPr>
          <p:cNvSpPr/>
          <p:nvPr/>
        </p:nvSpPr>
        <p:spPr>
          <a:xfrm>
            <a:off x="3004522" y="4287285"/>
            <a:ext cx="5989289" cy="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Processes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3" name="Google Shape;808;p33">
            <a:extLst>
              <a:ext uri="{FF2B5EF4-FFF2-40B4-BE49-F238E27FC236}">
                <a16:creationId xmlns:a16="http://schemas.microsoft.com/office/drawing/2014/main" id="{8C17D505-84FA-A807-4CEC-FDBCE185E069}"/>
              </a:ext>
            </a:extLst>
          </p:cNvPr>
          <p:cNvSpPr/>
          <p:nvPr/>
        </p:nvSpPr>
        <p:spPr>
          <a:xfrm>
            <a:off x="3022004" y="5197097"/>
            <a:ext cx="5989289" cy="1088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Interpersonal </a:t>
            </a:r>
          </a:p>
          <a:p>
            <a:pPr algn="ctr"/>
            <a:r>
              <a:rPr lang="en" sz="24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relations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4" name="Google Shape;415;p23">
            <a:extLst>
              <a:ext uri="{FF2B5EF4-FFF2-40B4-BE49-F238E27FC236}">
                <a16:creationId xmlns:a16="http://schemas.microsoft.com/office/drawing/2014/main" id="{06A734E9-C320-D26A-A486-DCF7C4E48921}"/>
              </a:ext>
            </a:extLst>
          </p:cNvPr>
          <p:cNvSpPr txBox="1"/>
          <p:nvPr/>
        </p:nvSpPr>
        <p:spPr>
          <a:xfrm>
            <a:off x="9216560" y="2961433"/>
            <a:ext cx="2358888" cy="64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rgbClr val="30206A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What needs to be done and who will do it</a:t>
            </a:r>
          </a:p>
        </p:txBody>
      </p:sp>
      <p:sp>
        <p:nvSpPr>
          <p:cNvPr id="15" name="Google Shape;415;p23">
            <a:extLst>
              <a:ext uri="{FF2B5EF4-FFF2-40B4-BE49-F238E27FC236}">
                <a16:creationId xmlns:a16="http://schemas.microsoft.com/office/drawing/2014/main" id="{A75CEEFA-C2A3-343A-69A6-689D2DA036DC}"/>
              </a:ext>
            </a:extLst>
          </p:cNvPr>
          <p:cNvSpPr txBox="1"/>
          <p:nvPr/>
        </p:nvSpPr>
        <p:spPr>
          <a:xfrm>
            <a:off x="458871" y="4075156"/>
            <a:ext cx="2358888" cy="86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rgbClr val="30206A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How the team collaborates and communicates</a:t>
            </a:r>
          </a:p>
        </p:txBody>
      </p:sp>
      <p:sp>
        <p:nvSpPr>
          <p:cNvPr id="16" name="Google Shape;415;p23">
            <a:extLst>
              <a:ext uri="{FF2B5EF4-FFF2-40B4-BE49-F238E27FC236}">
                <a16:creationId xmlns:a16="http://schemas.microsoft.com/office/drawing/2014/main" id="{E64D939D-E693-D466-D342-55149243A55F}"/>
              </a:ext>
            </a:extLst>
          </p:cNvPr>
          <p:cNvSpPr txBox="1"/>
          <p:nvPr/>
        </p:nvSpPr>
        <p:spPr>
          <a:xfrm>
            <a:off x="9320695" y="5121008"/>
            <a:ext cx="2358888" cy="865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GB" sz="1600" dirty="0">
                <a:solidFill>
                  <a:srgbClr val="30206A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How the team members interact on a personal level</a:t>
            </a: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6ACF52A1-5EA2-97D9-E695-193EB6CEC042}"/>
              </a:ext>
            </a:extLst>
          </p:cNvPr>
          <p:cNvSpPr/>
          <p:nvPr/>
        </p:nvSpPr>
        <p:spPr>
          <a:xfrm>
            <a:off x="7245788" y="6244563"/>
            <a:ext cx="2388117" cy="493948"/>
          </a:xfrm>
          <a:prstGeom prst="triangle">
            <a:avLst>
              <a:gd name="adj" fmla="val 49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1AFC960C-125F-BAE8-2C1B-C9A33212EC6D}"/>
              </a:ext>
            </a:extLst>
          </p:cNvPr>
          <p:cNvSpPr/>
          <p:nvPr/>
        </p:nvSpPr>
        <p:spPr>
          <a:xfrm rot="10800000">
            <a:off x="2350192" y="968029"/>
            <a:ext cx="2388117" cy="493948"/>
          </a:xfrm>
          <a:prstGeom prst="triangle">
            <a:avLst>
              <a:gd name="adj" fmla="val 4973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F6A89E8-E9AB-331E-705F-152C10CB50C4}"/>
              </a:ext>
            </a:extLst>
          </p:cNvPr>
          <p:cNvGrpSpPr/>
          <p:nvPr/>
        </p:nvGrpSpPr>
        <p:grpSpPr>
          <a:xfrm>
            <a:off x="3209791" y="1236695"/>
            <a:ext cx="668919" cy="5316383"/>
            <a:chOff x="3209791" y="1236695"/>
            <a:chExt cx="668919" cy="5316383"/>
          </a:xfrm>
        </p:grpSpPr>
        <p:sp>
          <p:nvSpPr>
            <p:cNvPr id="18" name="Pentagon 17">
              <a:extLst>
                <a:ext uri="{FF2B5EF4-FFF2-40B4-BE49-F238E27FC236}">
                  <a16:creationId xmlns:a16="http://schemas.microsoft.com/office/drawing/2014/main" id="{B16C2861-6C78-F5D6-E96E-5F97D5004D5A}"/>
                </a:ext>
              </a:extLst>
            </p:cNvPr>
            <p:cNvSpPr/>
            <p:nvPr/>
          </p:nvSpPr>
          <p:spPr>
            <a:xfrm rot="5400000">
              <a:off x="886059" y="3560427"/>
              <a:ext cx="5316383" cy="668919"/>
            </a:xfrm>
            <a:prstGeom prst="homePlate">
              <a:avLst/>
            </a:prstGeom>
            <a:solidFill>
              <a:srgbClr val="F3AA0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4" name="Google Shape;808;p33">
              <a:extLst>
                <a:ext uri="{FF2B5EF4-FFF2-40B4-BE49-F238E27FC236}">
                  <a16:creationId xmlns:a16="http://schemas.microsoft.com/office/drawing/2014/main" id="{8C239268-2C28-6EBA-0BD7-BF004AF82BD8}"/>
                </a:ext>
              </a:extLst>
            </p:cNvPr>
            <p:cNvSpPr/>
            <p:nvPr/>
          </p:nvSpPr>
          <p:spPr>
            <a:xfrm rot="16200000">
              <a:off x="1132746" y="3648223"/>
              <a:ext cx="4823692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30206A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Design / Planning</a:t>
              </a:r>
              <a:endParaRPr sz="2267" dirty="0">
                <a:solidFill>
                  <a:srgbClr val="30206A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904570-A3FE-95E9-B04C-8E57BF0C89A9}"/>
              </a:ext>
            </a:extLst>
          </p:cNvPr>
          <p:cNvGrpSpPr/>
          <p:nvPr/>
        </p:nvGrpSpPr>
        <p:grpSpPr>
          <a:xfrm>
            <a:off x="8105388" y="1236690"/>
            <a:ext cx="668919" cy="5316387"/>
            <a:chOff x="8105388" y="1236690"/>
            <a:chExt cx="668919" cy="5316387"/>
          </a:xfrm>
        </p:grpSpPr>
        <p:sp>
          <p:nvSpPr>
            <p:cNvPr id="19" name="Pentagon 18">
              <a:extLst>
                <a:ext uri="{FF2B5EF4-FFF2-40B4-BE49-F238E27FC236}">
                  <a16:creationId xmlns:a16="http://schemas.microsoft.com/office/drawing/2014/main" id="{3B48417F-E18C-5DB9-4760-F7CA1FAC5549}"/>
                </a:ext>
              </a:extLst>
            </p:cNvPr>
            <p:cNvSpPr/>
            <p:nvPr/>
          </p:nvSpPr>
          <p:spPr>
            <a:xfrm rot="16200000">
              <a:off x="5781656" y="3560425"/>
              <a:ext cx="5316384" cy="668919"/>
            </a:xfrm>
            <a:custGeom>
              <a:avLst/>
              <a:gdLst>
                <a:gd name="connsiteX0" fmla="*/ 0 w 3887968"/>
                <a:gd name="connsiteY0" fmla="*/ 0 h 501689"/>
                <a:gd name="connsiteX1" fmla="*/ 3637124 w 3887968"/>
                <a:gd name="connsiteY1" fmla="*/ 0 h 501689"/>
                <a:gd name="connsiteX2" fmla="*/ 3887968 w 3887968"/>
                <a:gd name="connsiteY2" fmla="*/ 250845 h 501689"/>
                <a:gd name="connsiteX3" fmla="*/ 3637124 w 3887968"/>
                <a:gd name="connsiteY3" fmla="*/ 501689 h 501689"/>
                <a:gd name="connsiteX4" fmla="*/ 0 w 3887968"/>
                <a:gd name="connsiteY4" fmla="*/ 501689 h 501689"/>
                <a:gd name="connsiteX5" fmla="*/ 0 w 3887968"/>
                <a:gd name="connsiteY5" fmla="*/ 0 h 501689"/>
                <a:gd name="connsiteX0" fmla="*/ 0 w 3887968"/>
                <a:gd name="connsiteY0" fmla="*/ 0 h 501689"/>
                <a:gd name="connsiteX1" fmla="*/ 3637124 w 3887968"/>
                <a:gd name="connsiteY1" fmla="*/ 0 h 501689"/>
                <a:gd name="connsiteX2" fmla="*/ 3887968 w 3887968"/>
                <a:gd name="connsiteY2" fmla="*/ 250845 h 501689"/>
                <a:gd name="connsiteX3" fmla="*/ 3637124 w 3887968"/>
                <a:gd name="connsiteY3" fmla="*/ 501689 h 501689"/>
                <a:gd name="connsiteX4" fmla="*/ 0 w 3887968"/>
                <a:gd name="connsiteY4" fmla="*/ 501689 h 501689"/>
                <a:gd name="connsiteX5" fmla="*/ 0 w 3887968"/>
                <a:gd name="connsiteY5" fmla="*/ 0 h 501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87968" h="501689">
                  <a:moveTo>
                    <a:pt x="0" y="0"/>
                  </a:moveTo>
                  <a:lnTo>
                    <a:pt x="3637124" y="0"/>
                  </a:lnTo>
                  <a:lnTo>
                    <a:pt x="3887968" y="250845"/>
                  </a:lnTo>
                  <a:lnTo>
                    <a:pt x="3637124" y="501689"/>
                  </a:lnTo>
                  <a:lnTo>
                    <a:pt x="0" y="501689"/>
                  </a:lnTo>
                  <a:cubicBezTo>
                    <a:pt x="0" y="334459"/>
                    <a:pt x="-1" y="267817"/>
                    <a:pt x="0" y="0"/>
                  </a:cubicBezTo>
                  <a:close/>
                </a:path>
              </a:pathLst>
            </a:custGeom>
            <a:solidFill>
              <a:srgbClr val="30206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5" name="Google Shape;808;p33">
              <a:extLst>
                <a:ext uri="{FF2B5EF4-FFF2-40B4-BE49-F238E27FC236}">
                  <a16:creationId xmlns:a16="http://schemas.microsoft.com/office/drawing/2014/main" id="{F8B03181-B449-2E61-945C-6C1F13A04A60}"/>
                </a:ext>
              </a:extLst>
            </p:cNvPr>
            <p:cNvSpPr/>
            <p:nvPr/>
          </p:nvSpPr>
          <p:spPr>
            <a:xfrm rot="16200000">
              <a:off x="5917112" y="3535579"/>
              <a:ext cx="5048977" cy="451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Diagnosis</a:t>
              </a:r>
              <a:endParaRPr sz="2267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2708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2FC24D2-9856-72B1-2641-9AD00E6658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615154"/>
              </p:ext>
            </p:extLst>
          </p:nvPr>
        </p:nvGraphicFramePr>
        <p:xfrm>
          <a:off x="454747" y="1528048"/>
          <a:ext cx="11356254" cy="45893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59714">
                  <a:extLst>
                    <a:ext uri="{9D8B030D-6E8A-4147-A177-3AD203B41FA5}">
                      <a16:colId xmlns:a16="http://schemas.microsoft.com/office/drawing/2014/main" val="3770090477"/>
                    </a:ext>
                  </a:extLst>
                </a:gridCol>
                <a:gridCol w="2449135">
                  <a:extLst>
                    <a:ext uri="{9D8B030D-6E8A-4147-A177-3AD203B41FA5}">
                      <a16:colId xmlns:a16="http://schemas.microsoft.com/office/drawing/2014/main" val="40514171"/>
                    </a:ext>
                  </a:extLst>
                </a:gridCol>
                <a:gridCol w="2449135">
                  <a:extLst>
                    <a:ext uri="{9D8B030D-6E8A-4147-A177-3AD203B41FA5}">
                      <a16:colId xmlns:a16="http://schemas.microsoft.com/office/drawing/2014/main" val="3907684954"/>
                    </a:ext>
                  </a:extLst>
                </a:gridCol>
                <a:gridCol w="2449135">
                  <a:extLst>
                    <a:ext uri="{9D8B030D-6E8A-4147-A177-3AD203B41FA5}">
                      <a16:colId xmlns:a16="http://schemas.microsoft.com/office/drawing/2014/main" val="2640066589"/>
                    </a:ext>
                  </a:extLst>
                </a:gridCol>
                <a:gridCol w="2449135">
                  <a:extLst>
                    <a:ext uri="{9D8B030D-6E8A-4147-A177-3AD203B41FA5}">
                      <a16:colId xmlns:a16="http://schemas.microsoft.com/office/drawing/2014/main" val="1380454375"/>
                    </a:ext>
                  </a:extLst>
                </a:gridCol>
              </a:tblGrid>
              <a:tr h="903034"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GRPI Model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206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GB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Goals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en-GB" sz="1100" b="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GB" sz="1100" b="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the team wants to achieve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1A0A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3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Roles</a:t>
                      </a:r>
                    </a:p>
                    <a:p>
                      <a:pPr marL="0" lvl="0" algn="ctr" defTabSz="914400" rtl="0" eaLnBrk="1" fontAlgn="ctr" latinLnBrk="0" hangingPunct="1"/>
                      <a:endParaRPr lang="en-US" sz="1300" b="1" u="none" strike="noStrike" kern="120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needs to be done and who will do it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BC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US" sz="1300" b="1" u="none" strike="noStrike" kern="1200" noProof="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Processes</a:t>
                      </a:r>
                    </a:p>
                    <a:p>
                      <a:pPr marL="0" lvl="0" algn="ctr" defTabSz="914400" rtl="0" eaLnBrk="1" fontAlgn="ctr" latinLnBrk="0" hangingPunct="1"/>
                      <a:endParaRPr lang="en-US" sz="1300" b="1" u="none" strike="noStrike" kern="1200" noProof="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the team collaborates and communicates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987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fontAlgn="ctr" latinLnBrk="0" hangingPunct="1"/>
                      <a:r>
                        <a:rPr lang="en-GB" sz="13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Interpersonal relations</a:t>
                      </a:r>
                    </a:p>
                    <a:p>
                      <a:pPr marL="0" lvl="0" algn="ctr" defTabSz="914400" rtl="0" eaLnBrk="1" fontAlgn="ctr" latinLnBrk="0" hangingPunct="1"/>
                      <a:endParaRPr lang="en-GB" sz="1300" b="1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1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the team members interact on a practical level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C5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018133"/>
                  </a:ext>
                </a:extLst>
              </a:tr>
              <a:tr h="886643">
                <a:tc>
                  <a:txBody>
                    <a:bodyPr/>
                    <a:lstStyle/>
                    <a:p>
                      <a:pPr lvl="0" algn="l" fontAlgn="ctr"/>
                      <a:r>
                        <a:rPr lang="en-GB" sz="1300" b="1" u="none" strike="noStrike" kern="1200" dirty="0">
                          <a:solidFill>
                            <a:srgbClr val="30206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state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EFD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fontAlgn="ctr"/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[Describe what the current state of the team looks like across each model element]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8950748"/>
                  </a:ext>
                </a:extLst>
              </a:tr>
              <a:tr h="993422">
                <a:tc>
                  <a:txBody>
                    <a:bodyPr/>
                    <a:lstStyle/>
                    <a:p>
                      <a:pPr lvl="0" algn="l" fontAlgn="ctr"/>
                      <a:r>
                        <a:rPr lang="en-GB" sz="1300" b="1" u="none" strike="noStrike" dirty="0">
                          <a:solidFill>
                            <a:srgbClr val="30206A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Desired state</a:t>
                      </a:r>
                      <a:endParaRPr lang="en-GB" sz="1300" b="1" i="0" u="none" strike="noStrike" dirty="0">
                        <a:solidFill>
                          <a:srgbClr val="30206A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E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[Describe the desired state of the team]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8545314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lvl="0" algn="l" fontAlgn="ctr"/>
                      <a:r>
                        <a:rPr lang="en" sz="1300" b="1" u="none" strike="noStrike" kern="1200" dirty="0">
                          <a:solidFill>
                            <a:srgbClr val="30206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Roboto"/>
                        </a:rPr>
                        <a:t>Gaps / Issues</a:t>
                      </a:r>
                      <a:endParaRPr lang="en-GB" sz="1300" b="1" u="none" strike="noStrike" kern="1200" dirty="0">
                        <a:solidFill>
                          <a:srgbClr val="30206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E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[Identify the gaps between the current and desired states and issues the team is facing]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5119119"/>
                  </a:ext>
                </a:extLst>
              </a:tr>
              <a:tr h="903111">
                <a:tc>
                  <a:txBody>
                    <a:bodyPr/>
                    <a:lstStyle/>
                    <a:p>
                      <a:pPr lvl="0" algn="l" fontAlgn="ctr"/>
                      <a:r>
                        <a:rPr lang="en-GB" sz="1300" b="1" u="none" strike="noStrike" kern="1200" dirty="0">
                          <a:solidFill>
                            <a:srgbClr val="30206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Key actions to take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DE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r>
                        <a:rPr lang="en-GB" sz="1100" b="0" i="0" u="none" strike="noStrike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[Define the key actions to take to get to the desired state]</a:t>
                      </a: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l" fontAlgn="ctr">
                        <a:buFont typeface="Arial" panose="020B0604020202020204" pitchFamily="34" charset="0"/>
                        <a:buNone/>
                      </a:pP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6823" marR="76823" marT="38412" marB="3841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8536742"/>
                  </a:ext>
                </a:extLst>
              </a:tr>
            </a:tbl>
          </a:graphicData>
        </a:graphic>
      </p:graphicFrame>
      <p:sp>
        <p:nvSpPr>
          <p:cNvPr id="2" name="Google Shape;199;p18">
            <a:extLst>
              <a:ext uri="{FF2B5EF4-FFF2-40B4-BE49-F238E27FC236}">
                <a16:creationId xmlns:a16="http://schemas.microsoft.com/office/drawing/2014/main" id="{3A2D6936-A480-A338-E561-D925E25F6C8B}"/>
              </a:ext>
            </a:extLst>
          </p:cNvPr>
          <p:cNvSpPr txBox="1">
            <a:spLocks/>
          </p:cNvSpPr>
          <p:nvPr/>
        </p:nvSpPr>
        <p:spPr>
          <a:xfrm>
            <a:off x="947000" y="319900"/>
            <a:ext cx="10298000" cy="6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Fira Sans Extra Condensed Medium"/>
              <a:buNone/>
              <a:defRPr sz="2800" b="0" i="0" u="none" strike="noStrike" cap="none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pPr algn="ctr"/>
            <a:r>
              <a:rPr lang="en-GB" sz="3733" b="1" dirty="0">
                <a:solidFill>
                  <a:srgbClr val="302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GRPI Model Template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43FB120-C6D3-1A4B-1787-DE7EE1B64BB3}"/>
              </a:ext>
            </a:extLst>
          </p:cNvPr>
          <p:cNvGrpSpPr/>
          <p:nvPr/>
        </p:nvGrpSpPr>
        <p:grpSpPr>
          <a:xfrm>
            <a:off x="2024743" y="1004735"/>
            <a:ext cx="9786258" cy="425034"/>
            <a:chOff x="5436363" y="961500"/>
            <a:chExt cx="5316383" cy="425034"/>
          </a:xfrm>
        </p:grpSpPr>
        <p:sp>
          <p:nvSpPr>
            <p:cNvPr id="5" name="Pentagon 4">
              <a:extLst>
                <a:ext uri="{FF2B5EF4-FFF2-40B4-BE49-F238E27FC236}">
                  <a16:creationId xmlns:a16="http://schemas.microsoft.com/office/drawing/2014/main" id="{23BF2743-025A-723D-4E2A-EEE51B14A3C9}"/>
                </a:ext>
              </a:extLst>
            </p:cNvPr>
            <p:cNvSpPr/>
            <p:nvPr/>
          </p:nvSpPr>
          <p:spPr>
            <a:xfrm>
              <a:off x="5436363" y="984561"/>
              <a:ext cx="5316383" cy="401973"/>
            </a:xfrm>
            <a:prstGeom prst="homePlate">
              <a:avLst/>
            </a:prstGeom>
            <a:solidFill>
              <a:srgbClr val="F3AA0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Google Shape;808;p33">
              <a:extLst>
                <a:ext uri="{FF2B5EF4-FFF2-40B4-BE49-F238E27FC236}">
                  <a16:creationId xmlns:a16="http://schemas.microsoft.com/office/drawing/2014/main" id="{6F62667F-1001-634E-1537-0C3BCA82D04F}"/>
                </a:ext>
              </a:extLst>
            </p:cNvPr>
            <p:cNvSpPr/>
            <p:nvPr/>
          </p:nvSpPr>
          <p:spPr>
            <a:xfrm>
              <a:off x="5436363" y="961500"/>
              <a:ext cx="5316383" cy="4250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30206A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Design / Planning</a:t>
              </a:r>
              <a:endParaRPr sz="2267" dirty="0">
                <a:solidFill>
                  <a:srgbClr val="30206A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  <p:sp>
        <p:nvSpPr>
          <p:cNvPr id="9" name="Google Shape;808;p33">
            <a:extLst>
              <a:ext uri="{FF2B5EF4-FFF2-40B4-BE49-F238E27FC236}">
                <a16:creationId xmlns:a16="http://schemas.microsoft.com/office/drawing/2014/main" id="{CCA90C82-8C7A-8FD0-8682-58E2C3BD979B}"/>
              </a:ext>
            </a:extLst>
          </p:cNvPr>
          <p:cNvSpPr/>
          <p:nvPr/>
        </p:nvSpPr>
        <p:spPr>
          <a:xfrm>
            <a:off x="5148597" y="6188489"/>
            <a:ext cx="5316385" cy="401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2267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Diagnosis</a:t>
            </a:r>
            <a:endParaRPr sz="2267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C593BBC-9BD4-FC57-F1C9-33EA1D7ABAD8}"/>
              </a:ext>
            </a:extLst>
          </p:cNvPr>
          <p:cNvGrpSpPr/>
          <p:nvPr/>
        </p:nvGrpSpPr>
        <p:grpSpPr>
          <a:xfrm>
            <a:off x="2035629" y="6215648"/>
            <a:ext cx="9775372" cy="401972"/>
            <a:chOff x="2579915" y="6188493"/>
            <a:chExt cx="8172831" cy="401972"/>
          </a:xfrm>
        </p:grpSpPr>
        <p:sp>
          <p:nvSpPr>
            <p:cNvPr id="12" name="Pentagon 11">
              <a:extLst>
                <a:ext uri="{FF2B5EF4-FFF2-40B4-BE49-F238E27FC236}">
                  <a16:creationId xmlns:a16="http://schemas.microsoft.com/office/drawing/2014/main" id="{AA178BF9-F8EC-FEDA-DC29-F4217141963B}"/>
                </a:ext>
              </a:extLst>
            </p:cNvPr>
            <p:cNvSpPr/>
            <p:nvPr/>
          </p:nvSpPr>
          <p:spPr>
            <a:xfrm rot="10800000">
              <a:off x="2579915" y="6188493"/>
              <a:ext cx="8172831" cy="401972"/>
            </a:xfrm>
            <a:prstGeom prst="homePlate">
              <a:avLst/>
            </a:prstGeom>
            <a:solidFill>
              <a:srgbClr val="30206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Google Shape;808;p33">
              <a:extLst>
                <a:ext uri="{FF2B5EF4-FFF2-40B4-BE49-F238E27FC236}">
                  <a16:creationId xmlns:a16="http://schemas.microsoft.com/office/drawing/2014/main" id="{C7BC945D-490B-3F7B-F589-79FC8DA46151}"/>
                </a:ext>
              </a:extLst>
            </p:cNvPr>
            <p:cNvSpPr/>
            <p:nvPr/>
          </p:nvSpPr>
          <p:spPr>
            <a:xfrm>
              <a:off x="2991000" y="6254114"/>
              <a:ext cx="7415421" cy="27113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chemeClr val="bg1"/>
                  </a:solidFill>
                  <a:latin typeface="Arial" panose="020B0604020202020204" pitchFamily="34" charset="0"/>
                  <a:ea typeface="Roboto"/>
                  <a:cs typeface="Arial" panose="020B0604020202020204" pitchFamily="34" charset="0"/>
                  <a:sym typeface="Roboto"/>
                </a:rPr>
                <a:t>Diagnosis</a:t>
              </a:r>
              <a:endParaRPr sz="2267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5511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233</Words>
  <Application>Microsoft Macintosh PowerPoint</Application>
  <PresentationFormat>Widescreen</PresentationFormat>
  <Paragraphs>46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Fira Sans Extra Condensed Medium</vt:lpstr>
      <vt:lpstr>IBM Plex Sans</vt:lpstr>
      <vt:lpstr>IBMPlexSans</vt:lpstr>
      <vt:lpstr>Segoe UI Symbol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Garcia</dc:creator>
  <cp:lastModifiedBy>Paula Garcia</cp:lastModifiedBy>
  <cp:revision>8</cp:revision>
  <dcterms:created xsi:type="dcterms:W3CDTF">2026-01-08T12:32:55Z</dcterms:created>
  <dcterms:modified xsi:type="dcterms:W3CDTF">2026-01-09T09:14:25Z</dcterms:modified>
</cp:coreProperties>
</file>