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7"/>
  </p:notesMasterIdLst>
  <p:handoutMasterIdLst>
    <p:handoutMasterId r:id="rId8"/>
  </p:handoutMasterIdLst>
  <p:sldIdLst>
    <p:sldId id="291" r:id="rId2"/>
    <p:sldId id="280" r:id="rId3"/>
    <p:sldId id="299" r:id="rId4"/>
    <p:sldId id="298" r:id="rId5"/>
    <p:sldId id="30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BFF"/>
    <a:srgbClr val="302167"/>
    <a:srgbClr val="B1E7FF"/>
    <a:srgbClr val="C4E4E9"/>
    <a:srgbClr val="5D5CF6"/>
    <a:srgbClr val="469EAD"/>
    <a:srgbClr val="D13F3D"/>
    <a:srgbClr val="7A85D3"/>
    <a:srgbClr val="9BD2DA"/>
    <a:srgbClr val="F9D2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6"/>
    <p:restoredTop sz="94807"/>
  </p:normalViewPr>
  <p:slideViewPr>
    <p:cSldViewPr>
      <p:cViewPr varScale="1">
        <p:scale>
          <a:sx n="125" d="100"/>
          <a:sy n="125" d="100"/>
        </p:scale>
        <p:origin x="184" y="7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3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62424-DDEB-4A97-8DF5-6BF96CCB3FB5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53C4B-F994-412E-85D8-E2AB982928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99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ABD2D-06EE-4924-A970-DA7F071D30DD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73052-1C4D-4D99-A058-91D5791083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35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73052-1C4D-4D99-A058-91D5791083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65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73052-1C4D-4D99-A058-91D5791083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0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73052-1C4D-4D99-A058-91D5791083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4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419350"/>
            <a:ext cx="9144000" cy="272415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0992"/>
            <a:ext cx="7772400" cy="458115"/>
          </a:xfrm>
        </p:spPr>
        <p:txBody>
          <a:bodyPr/>
          <a:lstStyle>
            <a:lvl1pPr algn="ctr">
              <a:defRPr lang="en-US" sz="3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32020"/>
            <a:ext cx="6400800" cy="573330"/>
          </a:xfrm>
        </p:spPr>
        <p:txBody>
          <a:bodyPr>
            <a:normAutofit/>
          </a:bodyPr>
          <a:lstStyle>
            <a:lvl1pPr marL="0" indent="0" algn="ctr">
              <a:buNone/>
              <a:defRPr lang="en-US" sz="18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42950"/>
            <a:ext cx="8229600" cy="381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3848100"/>
            <a:ext cx="9144000" cy="1295400"/>
          </a:xfrm>
          <a:prstGeom prst="rect">
            <a:avLst/>
          </a:prstGeom>
          <a:solidFill>
            <a:srgbClr val="B5D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mod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70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42950"/>
            <a:ext cx="8229600" cy="381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70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42950"/>
            <a:ext cx="8229600" cy="381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426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42950"/>
            <a:ext cx="8229600" cy="381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426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rgbClr val="EEEEEE"/>
            </a:gs>
            <a:gs pos="67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331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3819"/>
            <a:ext cx="8229600" cy="3740804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176A7-B091-469C-82C8-89C693043C40}" type="datetimeFigureOut">
              <a:rPr lang="en-US" smtClean="0"/>
              <a:pPr/>
              <a:t>11/28/25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82" r:id="rId10"/>
    <p:sldLayoutId id="2147483681" r:id="rId11"/>
    <p:sldLayoutId id="2147483683" r:id="rId12"/>
    <p:sldLayoutId id="2147483684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62" r:id="rId22"/>
  </p:sldLayoutIdLst>
  <p:txStyles>
    <p:titleStyle>
      <a:lvl1pPr algn="l" defTabSz="914362" rtl="0" eaLnBrk="1" latinLnBrk="0" hangingPunct="1">
        <a:spcBef>
          <a:spcPct val="0"/>
        </a:spcBef>
        <a:buNone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19" indent="-285738" algn="l" defTabSz="91436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134" indent="-228591" algn="l" defTabSz="914362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8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ihr.com/business/?utm_source=resource&amp;utm_medium=resource&amp;utm_campaign=templates&amp;utm_content=templat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CC574493-9374-BC1F-D944-7EF64C234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28" y="0"/>
            <a:ext cx="914562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1224780" y="286976"/>
            <a:ext cx="6694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HR workflow template</a:t>
            </a:r>
            <a:endParaRPr lang="en-NL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4066DD-A19F-7301-8531-BEAC602DEE17}"/>
              </a:ext>
            </a:extLst>
          </p:cNvPr>
          <p:cNvSpPr/>
          <p:nvPr/>
        </p:nvSpPr>
        <p:spPr>
          <a:xfrm>
            <a:off x="685800" y="1657350"/>
            <a:ext cx="7772400" cy="2479767"/>
          </a:xfrm>
          <a:prstGeom prst="rect">
            <a:avLst/>
          </a:prstGeom>
          <a:solidFill>
            <a:srgbClr val="E8FBFF"/>
          </a:solidFill>
          <a:ln w="3175">
            <a:solidFill>
              <a:srgbClr val="3021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2843C9-D134-FFEA-DB06-F10BA5241635}"/>
              </a:ext>
            </a:extLst>
          </p:cNvPr>
          <p:cNvSpPr txBox="1"/>
          <p:nvPr/>
        </p:nvSpPr>
        <p:spPr>
          <a:xfrm>
            <a:off x="791737" y="1067046"/>
            <a:ext cx="7560527" cy="307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ts val="1800"/>
              </a:lnSpc>
            </a:pP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This template is designed to help you visualize your HR workflows, the stakeholders included, and the individual steps that need to be completed.</a:t>
            </a:r>
          </a:p>
          <a:p>
            <a:pPr marL="214313" lvl="1" indent="-214313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en-US" sz="13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lnSpc>
                <a:spcPts val="1800"/>
              </a:lnSpc>
              <a:buFont typeface="+mj-lt"/>
              <a:buAutoNum type="arabicPeriod"/>
            </a:pPr>
            <a:r>
              <a:rPr lang="en-US" sz="1350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Add the owners: </a:t>
            </a: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List the stakeholders/parties involved in the workflow and add them to the box on the left hand side of the template.</a:t>
            </a:r>
          </a:p>
          <a:p>
            <a:pPr marL="342900" lvl="1" indent="-342900">
              <a:lnSpc>
                <a:spcPts val="1800"/>
              </a:lnSpc>
              <a:buFont typeface="+mj-lt"/>
              <a:buAutoNum type="arabicPeriod"/>
            </a:pPr>
            <a:r>
              <a:rPr lang="en-US" sz="1350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Include the trigger: </a:t>
            </a: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What starts the workflow (e.g. offer letter signed, resignation notification, performance cycle opening)?</a:t>
            </a:r>
          </a:p>
          <a:p>
            <a:pPr marL="342900" lvl="1" indent="-342900">
              <a:lnSpc>
                <a:spcPts val="1800"/>
              </a:lnSpc>
              <a:buFont typeface="+mj-lt"/>
              <a:buAutoNum type="arabicPeriod"/>
            </a:pPr>
            <a:r>
              <a:rPr lang="en-US" sz="1350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Note systems and documents: </a:t>
            </a: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 example, HRIS, ATS, spreadsheets, forms, shared drives.</a:t>
            </a:r>
          </a:p>
          <a:p>
            <a:pPr marL="342900" lvl="1" indent="-342900">
              <a:lnSpc>
                <a:spcPts val="1800"/>
              </a:lnSpc>
              <a:buFont typeface="+mj-lt"/>
              <a:buAutoNum type="arabicPeriod"/>
            </a:pPr>
            <a:r>
              <a:rPr lang="en-US" sz="1350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Indicate handoffs: </a:t>
            </a: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Use the arrows to show where work moves between HR, managers, IT, payroll, or legal.</a:t>
            </a:r>
          </a:p>
          <a:p>
            <a:pPr marL="342900" lvl="1" indent="-342900">
              <a:lnSpc>
                <a:spcPts val="1800"/>
              </a:lnSpc>
              <a:buFont typeface="+mj-lt"/>
              <a:buAutoNum type="arabicPeriod"/>
            </a:pPr>
            <a:r>
              <a:rPr lang="en-US" sz="1350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Mark exceptions: </a:t>
            </a:r>
            <a:r>
              <a:rPr lang="en-US" sz="135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Indicate where escalations or delays frequently occur with this symbol 🚨</a:t>
            </a:r>
          </a:p>
          <a:p>
            <a:pPr marL="0" lvl="1"/>
            <a:endParaRPr lang="en-NL" sz="135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8B1B4E-EEE1-7C9F-01FB-F1D2F249E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446" y="4458903"/>
            <a:ext cx="1371107" cy="3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Workflow Template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650726-5658-7C5A-862C-7523D0A7FF08}"/>
              </a:ext>
            </a:extLst>
          </p:cNvPr>
          <p:cNvSpPr/>
          <p:nvPr/>
        </p:nvSpPr>
        <p:spPr>
          <a:xfrm rot="5400000">
            <a:off x="4191221" y="-1984175"/>
            <a:ext cx="615494" cy="8226963"/>
          </a:xfrm>
          <a:prstGeom prst="rect">
            <a:avLst/>
          </a:prstGeom>
          <a:solidFill>
            <a:srgbClr val="E0DEFF"/>
          </a:solidFill>
          <a:ln>
            <a:solidFill>
              <a:srgbClr val="BEBEF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2E4AC-4717-86FB-F559-1929F1BB4B85}"/>
              </a:ext>
            </a:extLst>
          </p:cNvPr>
          <p:cNvSpPr/>
          <p:nvPr/>
        </p:nvSpPr>
        <p:spPr>
          <a:xfrm rot="5400000">
            <a:off x="4189684" y="-1211641"/>
            <a:ext cx="609602" cy="8226964"/>
          </a:xfrm>
          <a:prstGeom prst="rect">
            <a:avLst/>
          </a:prstGeom>
          <a:solidFill>
            <a:srgbClr val="FCEDED"/>
          </a:solidFill>
          <a:ln>
            <a:solidFill>
              <a:srgbClr val="F9D2D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187113-8576-2540-CE69-FB8E5D6348C9}"/>
              </a:ext>
            </a:extLst>
          </p:cNvPr>
          <p:cNvSpPr/>
          <p:nvPr/>
        </p:nvSpPr>
        <p:spPr>
          <a:xfrm rot="5400000">
            <a:off x="4189683" y="-447443"/>
            <a:ext cx="609603" cy="8226965"/>
          </a:xfrm>
          <a:prstGeom prst="rect">
            <a:avLst/>
          </a:prstGeom>
          <a:solidFill>
            <a:srgbClr val="CDECEC"/>
          </a:solidFill>
          <a:ln>
            <a:solidFill>
              <a:srgbClr val="9BD2D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673C8-4B50-050A-DE46-DC5115C8AA6E}"/>
              </a:ext>
            </a:extLst>
          </p:cNvPr>
          <p:cNvSpPr/>
          <p:nvPr/>
        </p:nvSpPr>
        <p:spPr>
          <a:xfrm>
            <a:off x="376519" y="2595076"/>
            <a:ext cx="1057830" cy="609600"/>
          </a:xfrm>
          <a:prstGeom prst="rect">
            <a:avLst/>
          </a:prstGeom>
          <a:solidFill>
            <a:srgbClr val="F9D2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FBF599C-F3F4-44A1-7E63-C8387798AD31}"/>
              </a:ext>
            </a:extLst>
          </p:cNvPr>
          <p:cNvSpPr/>
          <p:nvPr/>
        </p:nvSpPr>
        <p:spPr>
          <a:xfrm>
            <a:off x="381003" y="1821558"/>
            <a:ext cx="1057830" cy="615496"/>
          </a:xfrm>
          <a:prstGeom prst="rect">
            <a:avLst/>
          </a:prstGeom>
          <a:solidFill>
            <a:srgbClr val="BEBE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226A84-9EF9-CED3-E474-CFAAD9C42847}"/>
              </a:ext>
            </a:extLst>
          </p:cNvPr>
          <p:cNvSpPr/>
          <p:nvPr/>
        </p:nvSpPr>
        <p:spPr>
          <a:xfrm>
            <a:off x="376520" y="3361241"/>
            <a:ext cx="1057830" cy="609600"/>
          </a:xfrm>
          <a:prstGeom prst="rect">
            <a:avLst/>
          </a:prstGeom>
          <a:solidFill>
            <a:srgbClr val="9BD2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82AF22-24D7-036C-D1DD-283316CA1D70}"/>
              </a:ext>
            </a:extLst>
          </p:cNvPr>
          <p:cNvSpPr/>
          <p:nvPr/>
        </p:nvSpPr>
        <p:spPr>
          <a:xfrm rot="5400000">
            <a:off x="4189683" y="316757"/>
            <a:ext cx="609603" cy="8226965"/>
          </a:xfrm>
          <a:prstGeom prst="rect">
            <a:avLst/>
          </a:prstGeom>
          <a:solidFill>
            <a:srgbClr val="DBE4F3"/>
          </a:solidFill>
          <a:ln>
            <a:solidFill>
              <a:srgbClr val="7A85D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61E0B0-651F-D81B-5C62-3AADB5943EC8}"/>
              </a:ext>
            </a:extLst>
          </p:cNvPr>
          <p:cNvSpPr/>
          <p:nvPr/>
        </p:nvSpPr>
        <p:spPr>
          <a:xfrm>
            <a:off x="376520" y="4125441"/>
            <a:ext cx="1057830" cy="609600"/>
          </a:xfrm>
          <a:prstGeom prst="rect">
            <a:avLst/>
          </a:prstGeom>
          <a:solidFill>
            <a:srgbClr val="7A85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8166FE-15CB-A354-A463-9F880B618797}"/>
              </a:ext>
            </a:extLst>
          </p:cNvPr>
          <p:cNvSpPr/>
          <p:nvPr/>
        </p:nvSpPr>
        <p:spPr>
          <a:xfrm rot="5400000">
            <a:off x="4200189" y="-2763876"/>
            <a:ext cx="615494" cy="8226963"/>
          </a:xfrm>
          <a:prstGeom prst="rect">
            <a:avLst/>
          </a:prstGeom>
          <a:solidFill>
            <a:srgbClr val="E9FAFF"/>
          </a:solidFill>
          <a:ln>
            <a:solidFill>
              <a:srgbClr val="B1E7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80FDAE-C846-CE86-4080-95AE24F56005}"/>
              </a:ext>
            </a:extLst>
          </p:cNvPr>
          <p:cNvSpPr/>
          <p:nvPr/>
        </p:nvSpPr>
        <p:spPr>
          <a:xfrm>
            <a:off x="389971" y="1041857"/>
            <a:ext cx="1057830" cy="615496"/>
          </a:xfrm>
          <a:prstGeom prst="rect">
            <a:avLst/>
          </a:prstGeom>
          <a:solidFill>
            <a:srgbClr val="B1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338C7CE-E278-C152-25F6-46B9D17B91A4}"/>
              </a:ext>
            </a:extLst>
          </p:cNvPr>
          <p:cNvSpPr/>
          <p:nvPr/>
        </p:nvSpPr>
        <p:spPr>
          <a:xfrm>
            <a:off x="1676400" y="1136221"/>
            <a:ext cx="713490" cy="426767"/>
          </a:xfrm>
          <a:prstGeom prst="roundRect">
            <a:avLst>
              <a:gd name="adj" fmla="val 476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1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E9BA6DD-2794-D869-264E-0FDBFC826E1B}"/>
              </a:ext>
            </a:extLst>
          </p:cNvPr>
          <p:cNvSpPr/>
          <p:nvPr/>
        </p:nvSpPr>
        <p:spPr>
          <a:xfrm>
            <a:off x="1667433" y="1920835"/>
            <a:ext cx="722457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</a:rPr>
              <a:t>Step 2</a:t>
            </a:r>
            <a:endParaRPr lang="en-US" sz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827C087-8484-C9CC-8D70-33BB8B16105C}"/>
              </a:ext>
            </a:extLst>
          </p:cNvPr>
          <p:cNvSpPr/>
          <p:nvPr/>
        </p:nvSpPr>
        <p:spPr>
          <a:xfrm>
            <a:off x="2674917" y="2685762"/>
            <a:ext cx="713490" cy="426767"/>
          </a:xfrm>
          <a:prstGeom prst="roundRect">
            <a:avLst>
              <a:gd name="adj" fmla="val 4763"/>
            </a:avLst>
          </a:prstGeom>
          <a:solidFill>
            <a:srgbClr val="D13F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4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59F795F-E205-FACD-A1C4-1DDFCF94FC63}"/>
              </a:ext>
            </a:extLst>
          </p:cNvPr>
          <p:cNvSpPr/>
          <p:nvPr/>
        </p:nvSpPr>
        <p:spPr>
          <a:xfrm>
            <a:off x="2670434" y="1920835"/>
            <a:ext cx="722457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</a:rPr>
              <a:t>Step 3</a:t>
            </a:r>
            <a:endParaRPr lang="en-US" sz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2367F8C-6A45-8E56-F15F-C7C8FA8CA69A}"/>
              </a:ext>
            </a:extLst>
          </p:cNvPr>
          <p:cNvSpPr/>
          <p:nvPr/>
        </p:nvSpPr>
        <p:spPr>
          <a:xfrm>
            <a:off x="2675968" y="3423016"/>
            <a:ext cx="713490" cy="426767"/>
          </a:xfrm>
          <a:prstGeom prst="roundRect">
            <a:avLst>
              <a:gd name="adj" fmla="val 4763"/>
            </a:avLst>
          </a:prstGeom>
          <a:solidFill>
            <a:srgbClr val="469E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5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B93706F-ACEA-D2E4-763B-E3D91E72A35B}"/>
              </a:ext>
            </a:extLst>
          </p:cNvPr>
          <p:cNvSpPr/>
          <p:nvPr/>
        </p:nvSpPr>
        <p:spPr>
          <a:xfrm>
            <a:off x="5958384" y="1944962"/>
            <a:ext cx="713490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10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DFAD8B3-96A5-1F71-51F0-D4D4D9BD7DE0}"/>
              </a:ext>
            </a:extLst>
          </p:cNvPr>
          <p:cNvSpPr/>
          <p:nvPr/>
        </p:nvSpPr>
        <p:spPr>
          <a:xfrm>
            <a:off x="4962225" y="4216856"/>
            <a:ext cx="713490" cy="426767"/>
          </a:xfrm>
          <a:prstGeom prst="roundRect">
            <a:avLst>
              <a:gd name="adj" fmla="val 4763"/>
            </a:avLst>
          </a:prstGeom>
          <a:solidFill>
            <a:srgbClr val="302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8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2FD675FF-1F47-4719-C038-8DEFAB69BD98}"/>
              </a:ext>
            </a:extLst>
          </p:cNvPr>
          <p:cNvSpPr/>
          <p:nvPr/>
        </p:nvSpPr>
        <p:spPr>
          <a:xfrm>
            <a:off x="1947977" y="1559630"/>
            <a:ext cx="161367" cy="361205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824B156E-BD86-55F3-D652-80F09296332B}"/>
              </a:ext>
            </a:extLst>
          </p:cNvPr>
          <p:cNvSpPr/>
          <p:nvPr/>
        </p:nvSpPr>
        <p:spPr>
          <a:xfrm rot="16200000">
            <a:off x="2447762" y="1990749"/>
            <a:ext cx="161367" cy="27711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EF2A3848-854A-91F2-FEFA-1A48742FDBFD}"/>
              </a:ext>
            </a:extLst>
          </p:cNvPr>
          <p:cNvSpPr/>
          <p:nvPr/>
        </p:nvSpPr>
        <p:spPr>
          <a:xfrm>
            <a:off x="2950979" y="2347602"/>
            <a:ext cx="161367" cy="338160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ent-Up Arrow 27">
            <a:extLst>
              <a:ext uri="{FF2B5EF4-FFF2-40B4-BE49-F238E27FC236}">
                <a16:creationId xmlns:a16="http://schemas.microsoft.com/office/drawing/2014/main" id="{20AE8441-DA36-1C03-5174-AF155BB2C7DF}"/>
              </a:ext>
            </a:extLst>
          </p:cNvPr>
          <p:cNvSpPr/>
          <p:nvPr/>
        </p:nvSpPr>
        <p:spPr>
          <a:xfrm>
            <a:off x="4371377" y="1559630"/>
            <a:ext cx="861118" cy="2106410"/>
          </a:xfrm>
          <a:prstGeom prst="bentUpArrow">
            <a:avLst>
              <a:gd name="adj1" fmla="val 9920"/>
              <a:gd name="adj2" fmla="val 12317"/>
              <a:gd name="adj3" fmla="val 14106"/>
            </a:avLst>
          </a:prstGeom>
          <a:solidFill>
            <a:srgbClr val="3021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75CB067-AB14-DBF3-B7CD-0AF5DE5C96FF}"/>
              </a:ext>
            </a:extLst>
          </p:cNvPr>
          <p:cNvSpPr/>
          <p:nvPr/>
        </p:nvSpPr>
        <p:spPr>
          <a:xfrm>
            <a:off x="5253446" y="1569148"/>
            <a:ext cx="176526" cy="2647708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0424E479-2D17-7898-4406-DDCE3B617A9F}"/>
              </a:ext>
            </a:extLst>
          </p:cNvPr>
          <p:cNvSpPr/>
          <p:nvPr/>
        </p:nvSpPr>
        <p:spPr>
          <a:xfrm>
            <a:off x="2950979" y="3106491"/>
            <a:ext cx="161367" cy="32136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5040AED-52B3-A1C9-7872-7BBA084D60CD}"/>
              </a:ext>
            </a:extLst>
          </p:cNvPr>
          <p:cNvSpPr/>
          <p:nvPr/>
        </p:nvSpPr>
        <p:spPr>
          <a:xfrm>
            <a:off x="3664469" y="3423015"/>
            <a:ext cx="713490" cy="426767"/>
          </a:xfrm>
          <a:prstGeom prst="roundRect">
            <a:avLst>
              <a:gd name="adj" fmla="val 4763"/>
            </a:avLst>
          </a:prstGeom>
          <a:solidFill>
            <a:srgbClr val="469E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6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603031AE-96BB-0B15-A5FD-D1BFBD0D6F17}"/>
              </a:ext>
            </a:extLst>
          </p:cNvPr>
          <p:cNvSpPr/>
          <p:nvPr/>
        </p:nvSpPr>
        <p:spPr>
          <a:xfrm rot="16200000">
            <a:off x="3442989" y="3495511"/>
            <a:ext cx="161367" cy="27711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4B740F5-430F-D26A-72F5-DE7D0C8E2BCF}"/>
              </a:ext>
            </a:extLst>
          </p:cNvPr>
          <p:cNvSpPr/>
          <p:nvPr/>
        </p:nvSpPr>
        <p:spPr>
          <a:xfrm>
            <a:off x="4860844" y="1138635"/>
            <a:ext cx="713490" cy="426767"/>
          </a:xfrm>
          <a:prstGeom prst="roundRect">
            <a:avLst>
              <a:gd name="adj" fmla="val 476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7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Down Arrow 20">
            <a:extLst>
              <a:ext uri="{FF2B5EF4-FFF2-40B4-BE49-F238E27FC236}">
                <a16:creationId xmlns:a16="http://schemas.microsoft.com/office/drawing/2014/main" id="{244DEAB6-50D9-FD7B-56CE-B0C81D038125}"/>
              </a:ext>
            </a:extLst>
          </p:cNvPr>
          <p:cNvSpPr/>
          <p:nvPr/>
        </p:nvSpPr>
        <p:spPr>
          <a:xfrm rot="16200000">
            <a:off x="5733588" y="4291682"/>
            <a:ext cx="161367" cy="27711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3FD093A-FC19-F016-D4F2-502C56BD9865}"/>
              </a:ext>
            </a:extLst>
          </p:cNvPr>
          <p:cNvSpPr/>
          <p:nvPr/>
        </p:nvSpPr>
        <p:spPr>
          <a:xfrm>
            <a:off x="5946818" y="4216856"/>
            <a:ext cx="713490" cy="426767"/>
          </a:xfrm>
          <a:prstGeom prst="roundRect">
            <a:avLst>
              <a:gd name="adj" fmla="val 4763"/>
            </a:avLst>
          </a:prstGeom>
          <a:solidFill>
            <a:srgbClr val="302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Step 9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Down Arrow 32">
            <a:extLst>
              <a:ext uri="{FF2B5EF4-FFF2-40B4-BE49-F238E27FC236}">
                <a16:creationId xmlns:a16="http://schemas.microsoft.com/office/drawing/2014/main" id="{AB07113E-E655-BE95-74EF-0166D40D3D52}"/>
              </a:ext>
            </a:extLst>
          </p:cNvPr>
          <p:cNvSpPr/>
          <p:nvPr/>
        </p:nvSpPr>
        <p:spPr>
          <a:xfrm rot="10800000">
            <a:off x="6222878" y="2371729"/>
            <a:ext cx="176525" cy="1857427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Google Shape;156;p17">
            <a:extLst>
              <a:ext uri="{FF2B5EF4-FFF2-40B4-BE49-F238E27FC236}">
                <a16:creationId xmlns:a16="http://schemas.microsoft.com/office/drawing/2014/main" id="{D222D25E-313F-74F1-CB7C-FAD55E70275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673CD38-AC49-C55D-CA11-BA3F7BF2B12B}"/>
              </a:ext>
            </a:extLst>
          </p:cNvPr>
          <p:cNvSpPr txBox="1"/>
          <p:nvPr/>
        </p:nvSpPr>
        <p:spPr>
          <a:xfrm>
            <a:off x="4142142" y="3271362"/>
            <a:ext cx="429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L" dirty="0"/>
              <a:t>🚨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923E763-15C3-7FD2-546C-EB18DCCAB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860" y="275653"/>
            <a:ext cx="1371107" cy="3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12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Workflow Template: Employee Onboarding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650726-5658-7C5A-862C-7523D0A7FF08}"/>
              </a:ext>
            </a:extLst>
          </p:cNvPr>
          <p:cNvSpPr/>
          <p:nvPr/>
        </p:nvSpPr>
        <p:spPr>
          <a:xfrm rot="5400000">
            <a:off x="4191221" y="-1984175"/>
            <a:ext cx="615494" cy="8226963"/>
          </a:xfrm>
          <a:prstGeom prst="rect">
            <a:avLst/>
          </a:prstGeom>
          <a:solidFill>
            <a:srgbClr val="E0DEFF"/>
          </a:solidFill>
          <a:ln>
            <a:solidFill>
              <a:srgbClr val="BEBEF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2E4AC-4717-86FB-F559-1929F1BB4B85}"/>
              </a:ext>
            </a:extLst>
          </p:cNvPr>
          <p:cNvSpPr/>
          <p:nvPr/>
        </p:nvSpPr>
        <p:spPr>
          <a:xfrm rot="5400000">
            <a:off x="4189684" y="-1211641"/>
            <a:ext cx="609602" cy="8226964"/>
          </a:xfrm>
          <a:prstGeom prst="rect">
            <a:avLst/>
          </a:prstGeom>
          <a:solidFill>
            <a:srgbClr val="FCEDED"/>
          </a:solidFill>
          <a:ln>
            <a:solidFill>
              <a:srgbClr val="F9D2D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187113-8576-2540-CE69-FB8E5D6348C9}"/>
              </a:ext>
            </a:extLst>
          </p:cNvPr>
          <p:cNvSpPr/>
          <p:nvPr/>
        </p:nvSpPr>
        <p:spPr>
          <a:xfrm rot="5400000">
            <a:off x="4189683" y="-447443"/>
            <a:ext cx="609603" cy="8226965"/>
          </a:xfrm>
          <a:prstGeom prst="rect">
            <a:avLst/>
          </a:prstGeom>
          <a:solidFill>
            <a:srgbClr val="CDECEC"/>
          </a:solidFill>
          <a:ln>
            <a:solidFill>
              <a:srgbClr val="9BD2D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673C8-4B50-050A-DE46-DC5115C8AA6E}"/>
              </a:ext>
            </a:extLst>
          </p:cNvPr>
          <p:cNvSpPr/>
          <p:nvPr/>
        </p:nvSpPr>
        <p:spPr>
          <a:xfrm>
            <a:off x="376519" y="2595076"/>
            <a:ext cx="1057830" cy="609600"/>
          </a:xfrm>
          <a:prstGeom prst="rect">
            <a:avLst/>
          </a:prstGeom>
          <a:solidFill>
            <a:srgbClr val="F9D2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&amp; Facilities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FBF599C-F3F4-44A1-7E63-C8387798AD31}"/>
              </a:ext>
            </a:extLst>
          </p:cNvPr>
          <p:cNvSpPr/>
          <p:nvPr/>
        </p:nvSpPr>
        <p:spPr>
          <a:xfrm>
            <a:off x="381003" y="1821558"/>
            <a:ext cx="1057830" cy="615496"/>
          </a:xfrm>
          <a:prstGeom prst="rect">
            <a:avLst/>
          </a:prstGeom>
          <a:solidFill>
            <a:srgbClr val="BEBE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226A84-9EF9-CED3-E474-CFAAD9C42847}"/>
              </a:ext>
            </a:extLst>
          </p:cNvPr>
          <p:cNvSpPr/>
          <p:nvPr/>
        </p:nvSpPr>
        <p:spPr>
          <a:xfrm>
            <a:off x="376520" y="3361241"/>
            <a:ext cx="1057830" cy="609600"/>
          </a:xfrm>
          <a:prstGeom prst="rect">
            <a:avLst/>
          </a:prstGeom>
          <a:solidFill>
            <a:srgbClr val="9BD2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Hiring manager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82AF22-24D7-036C-D1DD-283316CA1D70}"/>
              </a:ext>
            </a:extLst>
          </p:cNvPr>
          <p:cNvSpPr/>
          <p:nvPr/>
        </p:nvSpPr>
        <p:spPr>
          <a:xfrm rot="5400000">
            <a:off x="4189683" y="316757"/>
            <a:ext cx="609603" cy="8226965"/>
          </a:xfrm>
          <a:prstGeom prst="rect">
            <a:avLst/>
          </a:prstGeom>
          <a:solidFill>
            <a:srgbClr val="DBE4F3"/>
          </a:solidFill>
          <a:ln>
            <a:solidFill>
              <a:srgbClr val="7A85D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61E0B0-651F-D81B-5C62-3AADB5943EC8}"/>
              </a:ext>
            </a:extLst>
          </p:cNvPr>
          <p:cNvSpPr/>
          <p:nvPr/>
        </p:nvSpPr>
        <p:spPr>
          <a:xfrm>
            <a:off x="376520" y="4125441"/>
            <a:ext cx="1057830" cy="609600"/>
          </a:xfrm>
          <a:prstGeom prst="rect">
            <a:avLst/>
          </a:prstGeom>
          <a:solidFill>
            <a:srgbClr val="7A85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hire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8166FE-15CB-A354-A463-9F880B618797}"/>
              </a:ext>
            </a:extLst>
          </p:cNvPr>
          <p:cNvSpPr/>
          <p:nvPr/>
        </p:nvSpPr>
        <p:spPr>
          <a:xfrm rot="5400000">
            <a:off x="4200189" y="-2763876"/>
            <a:ext cx="615494" cy="8226963"/>
          </a:xfrm>
          <a:prstGeom prst="rect">
            <a:avLst/>
          </a:prstGeom>
          <a:solidFill>
            <a:srgbClr val="E9FAFF"/>
          </a:solidFill>
          <a:ln>
            <a:solidFill>
              <a:srgbClr val="B1E7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80FDAE-C846-CE86-4080-95AE24F56005}"/>
              </a:ext>
            </a:extLst>
          </p:cNvPr>
          <p:cNvSpPr/>
          <p:nvPr/>
        </p:nvSpPr>
        <p:spPr>
          <a:xfrm>
            <a:off x="389971" y="1041857"/>
            <a:ext cx="1057830" cy="615496"/>
          </a:xfrm>
          <a:prstGeom prst="rect">
            <a:avLst/>
          </a:prstGeom>
          <a:solidFill>
            <a:srgbClr val="B1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team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338C7CE-E278-C152-25F6-46B9D17B91A4}"/>
              </a:ext>
            </a:extLst>
          </p:cNvPr>
          <p:cNvSpPr/>
          <p:nvPr/>
        </p:nvSpPr>
        <p:spPr>
          <a:xfrm>
            <a:off x="1676400" y="1136221"/>
            <a:ext cx="713490" cy="426767"/>
          </a:xfrm>
          <a:prstGeom prst="roundRect">
            <a:avLst>
              <a:gd name="adj" fmla="val 476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Send the signed offer letter to HR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E9BA6DD-2794-D869-264E-0FDBFC826E1B}"/>
              </a:ext>
            </a:extLst>
          </p:cNvPr>
          <p:cNvSpPr/>
          <p:nvPr/>
        </p:nvSpPr>
        <p:spPr>
          <a:xfrm>
            <a:off x="1667433" y="1920835"/>
            <a:ext cx="722457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</a:rPr>
              <a:t>E</a:t>
            </a:r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nter employee details into the HRIS</a:t>
            </a:r>
            <a:endParaRPr lang="en-US" sz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827C087-8484-C9CC-8D70-33BB8B16105C}"/>
              </a:ext>
            </a:extLst>
          </p:cNvPr>
          <p:cNvSpPr/>
          <p:nvPr/>
        </p:nvSpPr>
        <p:spPr>
          <a:xfrm>
            <a:off x="2667002" y="2678012"/>
            <a:ext cx="713490" cy="426767"/>
          </a:xfrm>
          <a:prstGeom prst="roundRect">
            <a:avLst>
              <a:gd name="adj" fmla="val 4763"/>
            </a:avLst>
          </a:prstGeom>
          <a:solidFill>
            <a:srgbClr val="D13F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Prepare hardware &amp; system access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59F795F-E205-FACD-A1C4-1DDFCF94FC63}"/>
              </a:ext>
            </a:extLst>
          </p:cNvPr>
          <p:cNvSpPr/>
          <p:nvPr/>
        </p:nvSpPr>
        <p:spPr>
          <a:xfrm>
            <a:off x="2670434" y="1920835"/>
            <a:ext cx="722457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</a:rPr>
              <a:t>Notify IT &amp; Facilities</a:t>
            </a:r>
            <a:endParaRPr lang="en-US" sz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7030DC1D-8BC2-6570-23A1-53E3004E5C1C}"/>
              </a:ext>
            </a:extLst>
          </p:cNvPr>
          <p:cNvSpPr/>
          <p:nvPr/>
        </p:nvSpPr>
        <p:spPr>
          <a:xfrm>
            <a:off x="3657605" y="2678012"/>
            <a:ext cx="722457" cy="426767"/>
          </a:xfrm>
          <a:prstGeom prst="roundRect">
            <a:avLst>
              <a:gd name="adj" fmla="val 4763"/>
            </a:avLst>
          </a:prstGeom>
          <a:solidFill>
            <a:srgbClr val="D13F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Assign workspace or access credentials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2367F8C-6A45-8E56-F15F-C7C8FA8CA69A}"/>
              </a:ext>
            </a:extLst>
          </p:cNvPr>
          <p:cNvSpPr/>
          <p:nvPr/>
        </p:nvSpPr>
        <p:spPr>
          <a:xfrm>
            <a:off x="3666572" y="3452656"/>
            <a:ext cx="713490" cy="426767"/>
          </a:xfrm>
          <a:prstGeom prst="roundRect">
            <a:avLst>
              <a:gd name="adj" fmla="val 4763"/>
            </a:avLst>
          </a:prstGeom>
          <a:solidFill>
            <a:srgbClr val="469E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Create 30-60-90-day plan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65DB0BE6-3AD5-4EAD-3353-D9408F2CC587}"/>
              </a:ext>
            </a:extLst>
          </p:cNvPr>
          <p:cNvSpPr/>
          <p:nvPr/>
        </p:nvSpPr>
        <p:spPr>
          <a:xfrm>
            <a:off x="4857030" y="1942175"/>
            <a:ext cx="713490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Conduct orientation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B93706F-ACEA-D2E4-763B-E3D91E72A35B}"/>
              </a:ext>
            </a:extLst>
          </p:cNvPr>
          <p:cNvSpPr/>
          <p:nvPr/>
        </p:nvSpPr>
        <p:spPr>
          <a:xfrm>
            <a:off x="5853687" y="1942174"/>
            <a:ext cx="713490" cy="426767"/>
          </a:xfrm>
          <a:prstGeom prst="roundRect">
            <a:avLst>
              <a:gd name="adj" fmla="val 4763"/>
            </a:avLst>
          </a:prstGeom>
          <a:solidFill>
            <a:srgbClr val="5D5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0" i="0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</a:rPr>
              <a:t>E</a:t>
            </a:r>
            <a:r>
              <a:rPr lang="en-US" sz="6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nsure policy acknowledgements are signed</a:t>
            </a:r>
            <a:endParaRPr lang="en-US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DFAD8B3-96A5-1F71-51F0-D4D4D9BD7DE0}"/>
              </a:ext>
            </a:extLst>
          </p:cNvPr>
          <p:cNvSpPr/>
          <p:nvPr/>
        </p:nvSpPr>
        <p:spPr>
          <a:xfrm>
            <a:off x="5851447" y="4216856"/>
            <a:ext cx="713490" cy="426767"/>
          </a:xfrm>
          <a:prstGeom prst="roundRect">
            <a:avLst>
              <a:gd name="adj" fmla="val 4763"/>
            </a:avLst>
          </a:prstGeom>
          <a:solidFill>
            <a:srgbClr val="302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Complete required training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2FD675FF-1F47-4719-C038-8DEFAB69BD98}"/>
              </a:ext>
            </a:extLst>
          </p:cNvPr>
          <p:cNvSpPr/>
          <p:nvPr/>
        </p:nvSpPr>
        <p:spPr>
          <a:xfrm>
            <a:off x="1947977" y="1559630"/>
            <a:ext cx="161367" cy="361205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824B156E-BD86-55F3-D652-80F09296332B}"/>
              </a:ext>
            </a:extLst>
          </p:cNvPr>
          <p:cNvSpPr/>
          <p:nvPr/>
        </p:nvSpPr>
        <p:spPr>
          <a:xfrm rot="16200000">
            <a:off x="2437664" y="2000846"/>
            <a:ext cx="187619" cy="283169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EF2A3848-854A-91F2-FEFA-1A48742FDBFD}"/>
              </a:ext>
            </a:extLst>
          </p:cNvPr>
          <p:cNvSpPr/>
          <p:nvPr/>
        </p:nvSpPr>
        <p:spPr>
          <a:xfrm>
            <a:off x="2950980" y="2347602"/>
            <a:ext cx="161366" cy="330410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C4A87104-75A6-7D48-001C-F3DAB3ABDF44}"/>
              </a:ext>
            </a:extLst>
          </p:cNvPr>
          <p:cNvSpPr/>
          <p:nvPr/>
        </p:nvSpPr>
        <p:spPr>
          <a:xfrm rot="16200000">
            <a:off x="3438365" y="2761319"/>
            <a:ext cx="161367" cy="27711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>
            <a:extLst>
              <a:ext uri="{FF2B5EF4-FFF2-40B4-BE49-F238E27FC236}">
                <a16:creationId xmlns:a16="http://schemas.microsoft.com/office/drawing/2014/main" id="{8D64BCCE-CBC0-A8B2-C971-E54BF4F78181}"/>
              </a:ext>
            </a:extLst>
          </p:cNvPr>
          <p:cNvSpPr/>
          <p:nvPr/>
        </p:nvSpPr>
        <p:spPr>
          <a:xfrm>
            <a:off x="3938149" y="3104779"/>
            <a:ext cx="161367" cy="347877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ent-Up Arrow 27">
            <a:extLst>
              <a:ext uri="{FF2B5EF4-FFF2-40B4-BE49-F238E27FC236}">
                <a16:creationId xmlns:a16="http://schemas.microsoft.com/office/drawing/2014/main" id="{20AE8441-DA36-1C03-5174-AF155BB2C7DF}"/>
              </a:ext>
            </a:extLst>
          </p:cNvPr>
          <p:cNvSpPr/>
          <p:nvPr/>
        </p:nvSpPr>
        <p:spPr>
          <a:xfrm>
            <a:off x="4380060" y="2362987"/>
            <a:ext cx="953940" cy="1351763"/>
          </a:xfrm>
          <a:prstGeom prst="bentUpArrow">
            <a:avLst>
              <a:gd name="adj1" fmla="val 7871"/>
              <a:gd name="adj2" fmla="val 12317"/>
              <a:gd name="adj3" fmla="val 14106"/>
            </a:avLst>
          </a:prstGeom>
          <a:solidFill>
            <a:srgbClr val="3021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03B5E2B1-366F-ECCB-5C64-73A5657D64A8}"/>
              </a:ext>
            </a:extLst>
          </p:cNvPr>
          <p:cNvSpPr/>
          <p:nvPr/>
        </p:nvSpPr>
        <p:spPr>
          <a:xfrm rot="16200000">
            <a:off x="5632207" y="2017001"/>
            <a:ext cx="161367" cy="277112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75CB067-AB14-DBF3-B7CD-0AF5DE5C96FF}"/>
              </a:ext>
            </a:extLst>
          </p:cNvPr>
          <p:cNvSpPr/>
          <p:nvPr/>
        </p:nvSpPr>
        <p:spPr>
          <a:xfrm>
            <a:off x="6127508" y="2362988"/>
            <a:ext cx="161367" cy="1853867"/>
          </a:xfrm>
          <a:prstGeom prst="downArrow">
            <a:avLst/>
          </a:prstGeom>
          <a:solidFill>
            <a:srgbClr val="302167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Google Shape;156;p17">
            <a:extLst>
              <a:ext uri="{FF2B5EF4-FFF2-40B4-BE49-F238E27FC236}">
                <a16:creationId xmlns:a16="http://schemas.microsoft.com/office/drawing/2014/main" id="{19451111-9642-AF1D-5EF2-2121005307E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593425B-779B-5216-A9B3-4EC4D0A160A2}"/>
              </a:ext>
            </a:extLst>
          </p:cNvPr>
          <p:cNvSpPr txBox="1"/>
          <p:nvPr/>
        </p:nvSpPr>
        <p:spPr>
          <a:xfrm>
            <a:off x="4169787" y="2571750"/>
            <a:ext cx="4160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L" dirty="0"/>
              <a:t>🚨</a:t>
            </a:r>
          </a:p>
        </p:txBody>
      </p:sp>
    </p:spTree>
    <p:extLst>
      <p:ext uri="{BB962C8B-B14F-4D97-AF65-F5344CB8AC3E}">
        <p14:creationId xmlns:p14="http://schemas.microsoft.com/office/powerpoint/2010/main" val="212594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Workflow Template: Employee Training</a:t>
            </a:r>
          </a:p>
        </p:txBody>
      </p:sp>
      <p:pic>
        <p:nvPicPr>
          <p:cNvPr id="34" name="Google Shape;156;p17">
            <a:extLst>
              <a:ext uri="{FF2B5EF4-FFF2-40B4-BE49-F238E27FC236}">
                <a16:creationId xmlns:a16="http://schemas.microsoft.com/office/drawing/2014/main" id="{19451111-9642-AF1D-5EF2-2121005307E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5A5C7F94-A54F-8DF1-3C8B-C29B794AD057}"/>
              </a:ext>
            </a:extLst>
          </p:cNvPr>
          <p:cNvGrpSpPr/>
          <p:nvPr/>
        </p:nvGrpSpPr>
        <p:grpSpPr>
          <a:xfrm>
            <a:off x="372389" y="1484584"/>
            <a:ext cx="8249028" cy="2763566"/>
            <a:chOff x="372388" y="1027384"/>
            <a:chExt cx="8249029" cy="216478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0650726-5658-7C5A-862C-7523D0A7FF08}"/>
                </a:ext>
              </a:extLst>
            </p:cNvPr>
            <p:cNvSpPr/>
            <p:nvPr/>
          </p:nvSpPr>
          <p:spPr>
            <a:xfrm rot="5400000">
              <a:off x="4191222" y="-1984175"/>
              <a:ext cx="615494" cy="8226963"/>
            </a:xfrm>
            <a:prstGeom prst="rect">
              <a:avLst/>
            </a:prstGeom>
            <a:solidFill>
              <a:srgbClr val="E0DEFF"/>
            </a:solidFill>
            <a:ln>
              <a:solidFill>
                <a:srgbClr val="BEBEF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B81E365-97FD-4802-3E3F-74A52F39D2BC}"/>
                </a:ext>
              </a:extLst>
            </p:cNvPr>
            <p:cNvGrpSpPr/>
            <p:nvPr/>
          </p:nvGrpSpPr>
          <p:grpSpPr>
            <a:xfrm>
              <a:off x="372388" y="1027384"/>
              <a:ext cx="8249029" cy="2164785"/>
              <a:chOff x="372388" y="1041857"/>
              <a:chExt cx="8249029" cy="216478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9D2E4AC-4717-86FB-F559-1929F1BB4B85}"/>
                  </a:ext>
                </a:extLst>
              </p:cNvPr>
              <p:cNvSpPr/>
              <p:nvPr/>
            </p:nvSpPr>
            <p:spPr>
              <a:xfrm rot="5400000">
                <a:off x="4189684" y="-1211641"/>
                <a:ext cx="609602" cy="8226964"/>
              </a:xfrm>
              <a:prstGeom prst="rect">
                <a:avLst/>
              </a:prstGeom>
              <a:solidFill>
                <a:srgbClr val="FCEDED"/>
              </a:solidFill>
              <a:ln>
                <a:solidFill>
                  <a:srgbClr val="F9D2D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D81673C8-4B50-050A-DE46-DC5115C8AA6E}"/>
                  </a:ext>
                </a:extLst>
              </p:cNvPr>
              <p:cNvSpPr/>
              <p:nvPr/>
            </p:nvSpPr>
            <p:spPr>
              <a:xfrm>
                <a:off x="376519" y="2595076"/>
                <a:ext cx="1057830" cy="609600"/>
              </a:xfrm>
              <a:prstGeom prst="rect">
                <a:avLst/>
              </a:prstGeom>
              <a:solidFill>
                <a:srgbClr val="F9D2D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Employee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CFBF599C-F3F4-44A1-7E63-C8387798AD31}"/>
                  </a:ext>
                </a:extLst>
              </p:cNvPr>
              <p:cNvSpPr/>
              <p:nvPr/>
            </p:nvSpPr>
            <p:spPr>
              <a:xfrm>
                <a:off x="372388" y="1836997"/>
                <a:ext cx="1057830" cy="615496"/>
              </a:xfrm>
              <a:prstGeom prst="rect">
                <a:avLst/>
              </a:prstGeom>
              <a:solidFill>
                <a:srgbClr val="BEBE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L&amp;D Team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78166FE-15CB-A354-A463-9F880B618797}"/>
                  </a:ext>
                </a:extLst>
              </p:cNvPr>
              <p:cNvSpPr/>
              <p:nvPr/>
            </p:nvSpPr>
            <p:spPr>
              <a:xfrm rot="5400000">
                <a:off x="4189156" y="-2774909"/>
                <a:ext cx="615494" cy="8249029"/>
              </a:xfrm>
              <a:prstGeom prst="rect">
                <a:avLst/>
              </a:prstGeom>
              <a:solidFill>
                <a:srgbClr val="E9FAFF"/>
              </a:solidFill>
              <a:ln>
                <a:solidFill>
                  <a:srgbClr val="B1E7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780FDAE-C846-CE86-4080-95AE24F56005}"/>
                  </a:ext>
                </a:extLst>
              </p:cNvPr>
              <p:cNvSpPr/>
              <p:nvPr/>
            </p:nvSpPr>
            <p:spPr>
              <a:xfrm>
                <a:off x="381002" y="1041857"/>
                <a:ext cx="1066799" cy="615496"/>
              </a:xfrm>
              <a:prstGeom prst="rect">
                <a:avLst/>
              </a:prstGeom>
              <a:solidFill>
                <a:srgbClr val="B1E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Manager</a:t>
                </a:r>
              </a:p>
            </p:txBody>
          </p:sp>
          <p:sp>
            <p:nvSpPr>
              <p:cNvPr id="7" name="Rounded Rectangle 6">
                <a:extLst>
                  <a:ext uri="{FF2B5EF4-FFF2-40B4-BE49-F238E27FC236}">
                    <a16:creationId xmlns:a16="http://schemas.microsoft.com/office/drawing/2014/main" id="{D338C7CE-E278-C152-25F6-46B9D17B91A4}"/>
                  </a:ext>
                </a:extLst>
              </p:cNvPr>
              <p:cNvSpPr/>
              <p:nvPr/>
            </p:nvSpPr>
            <p:spPr>
              <a:xfrm>
                <a:off x="1676400" y="1136221"/>
                <a:ext cx="713490" cy="426767"/>
              </a:xfrm>
              <a:prstGeom prst="roundRect">
                <a:avLst>
                  <a:gd name="adj" fmla="val 4763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Identify training need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3E9BA6DD-2794-D869-264E-0FDBFC826E1B}"/>
                  </a:ext>
                </a:extLst>
              </p:cNvPr>
              <p:cNvSpPr/>
              <p:nvPr/>
            </p:nvSpPr>
            <p:spPr>
              <a:xfrm>
                <a:off x="1667326" y="1914286"/>
                <a:ext cx="722457" cy="426767"/>
              </a:xfrm>
              <a:prstGeom prst="roundRect">
                <a:avLst>
                  <a:gd name="adj" fmla="val 4763"/>
                </a:avLst>
              </a:prstGeom>
              <a:solidFill>
                <a:srgbClr val="5D5C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  <a:t>Source internal or external training</a:t>
                </a:r>
                <a:endParaRPr lang="en-US" sz="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1827C087-8484-C9CC-8D70-33BB8B16105C}"/>
                  </a:ext>
                </a:extLst>
              </p:cNvPr>
              <p:cNvSpPr/>
              <p:nvPr/>
            </p:nvSpPr>
            <p:spPr>
              <a:xfrm>
                <a:off x="2667002" y="2678012"/>
                <a:ext cx="713490" cy="426767"/>
              </a:xfrm>
              <a:prstGeom prst="roundRect">
                <a:avLst>
                  <a:gd name="adj" fmla="val 4763"/>
                </a:avLst>
              </a:prstGeom>
              <a:solidFill>
                <a:srgbClr val="D13F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Enroll &amp; receive confirmation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id="{12367F8C-6A45-8E56-F15F-C7C8FA8CA69A}"/>
                  </a:ext>
                </a:extLst>
              </p:cNvPr>
              <p:cNvSpPr/>
              <p:nvPr/>
            </p:nvSpPr>
            <p:spPr>
              <a:xfrm>
                <a:off x="3645674" y="1923281"/>
                <a:ext cx="713490" cy="426767"/>
              </a:xfrm>
              <a:prstGeom prst="roundRect">
                <a:avLst>
                  <a:gd name="adj" fmla="val 4763"/>
                </a:avLst>
              </a:prstGeom>
              <a:solidFill>
                <a:srgbClr val="5D5C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Track attendance &amp; completion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65DB0BE6-3AD5-4EAD-3353-D9408F2CC587}"/>
                  </a:ext>
                </a:extLst>
              </p:cNvPr>
              <p:cNvSpPr/>
              <p:nvPr/>
            </p:nvSpPr>
            <p:spPr>
              <a:xfrm>
                <a:off x="4641131" y="1930395"/>
                <a:ext cx="713490" cy="426767"/>
              </a:xfrm>
              <a:prstGeom prst="roundRect">
                <a:avLst>
                  <a:gd name="adj" fmla="val 4763"/>
                </a:avLst>
              </a:prstGeom>
              <a:solidFill>
                <a:srgbClr val="5D5C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Issue certificates or credits in HRIS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2B93706F-ACEA-D2E4-763B-E3D91E72A35B}"/>
                  </a:ext>
                </a:extLst>
              </p:cNvPr>
              <p:cNvSpPr/>
              <p:nvPr/>
            </p:nvSpPr>
            <p:spPr>
              <a:xfrm>
                <a:off x="5638802" y="1938482"/>
                <a:ext cx="713490" cy="426767"/>
              </a:xfrm>
              <a:prstGeom prst="roundRect">
                <a:avLst>
                  <a:gd name="adj" fmla="val 4763"/>
                </a:avLst>
              </a:prstGeom>
              <a:solidFill>
                <a:srgbClr val="5D5C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Analyze training ROI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Bent-Up Arrow 27">
                <a:extLst>
                  <a:ext uri="{FF2B5EF4-FFF2-40B4-BE49-F238E27FC236}">
                    <a16:creationId xmlns:a16="http://schemas.microsoft.com/office/drawing/2014/main" id="{20AE8441-DA36-1C03-5174-AF155BB2C7DF}"/>
                  </a:ext>
                </a:extLst>
              </p:cNvPr>
              <p:cNvSpPr/>
              <p:nvPr/>
            </p:nvSpPr>
            <p:spPr>
              <a:xfrm>
                <a:off x="3363708" y="2350048"/>
                <a:ext cx="706421" cy="575985"/>
              </a:xfrm>
              <a:prstGeom prst="bentUpArrow">
                <a:avLst>
                  <a:gd name="adj1" fmla="val 14308"/>
                  <a:gd name="adj2" fmla="val 12317"/>
                  <a:gd name="adj3" fmla="val 16745"/>
                </a:avLst>
              </a:prstGeom>
              <a:solidFill>
                <a:srgbClr val="30216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wn Arrow 28">
                <a:extLst>
                  <a:ext uri="{FF2B5EF4-FFF2-40B4-BE49-F238E27FC236}">
                    <a16:creationId xmlns:a16="http://schemas.microsoft.com/office/drawing/2014/main" id="{03B5E2B1-366F-ECCB-5C64-73A5657D64A8}"/>
                  </a:ext>
                </a:extLst>
              </p:cNvPr>
              <p:cNvSpPr/>
              <p:nvPr/>
            </p:nvSpPr>
            <p:spPr>
              <a:xfrm rot="16200000">
                <a:off x="5419562" y="2017000"/>
                <a:ext cx="161367" cy="277112"/>
              </a:xfrm>
              <a:prstGeom prst="downArrow">
                <a:avLst/>
              </a:prstGeom>
              <a:solidFill>
                <a:srgbClr val="302167"/>
              </a:solidFill>
              <a:ln>
                <a:noFill/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Bent-Up Arrow 27">
                <a:extLst>
                  <a:ext uri="{FF2B5EF4-FFF2-40B4-BE49-F238E27FC236}">
                    <a16:creationId xmlns:a16="http://schemas.microsoft.com/office/drawing/2014/main" id="{7F6AA46C-C316-7F8B-6D44-15AFDB07BEBD}"/>
                  </a:ext>
                </a:extLst>
              </p:cNvPr>
              <p:cNvSpPr/>
              <p:nvPr/>
            </p:nvSpPr>
            <p:spPr>
              <a:xfrm flipV="1">
                <a:off x="2398686" y="2081424"/>
                <a:ext cx="698639" cy="596581"/>
              </a:xfrm>
              <a:prstGeom prst="bentUpArrow">
                <a:avLst>
                  <a:gd name="adj1" fmla="val 13962"/>
                  <a:gd name="adj2" fmla="val 12317"/>
                  <a:gd name="adj3" fmla="val 14106"/>
                </a:avLst>
              </a:prstGeom>
              <a:solidFill>
                <a:srgbClr val="302167"/>
              </a:solidFill>
              <a:ln>
                <a:noFill/>
              </a:ln>
              <a:scene3d>
                <a:camera prst="orthographicFront">
                  <a:rot lat="21299999" lon="0" rev="0"/>
                </a:camera>
                <a:lightRig rig="threePt" dir="t"/>
              </a:scene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ounded Rectangle 30">
                <a:extLst>
                  <a:ext uri="{FF2B5EF4-FFF2-40B4-BE49-F238E27FC236}">
                    <a16:creationId xmlns:a16="http://schemas.microsoft.com/office/drawing/2014/main" id="{25090B84-6A82-0870-F1BD-AEBEA6C02ED8}"/>
                  </a:ext>
                </a:extLst>
              </p:cNvPr>
              <p:cNvSpPr/>
              <p:nvPr/>
            </p:nvSpPr>
            <p:spPr>
              <a:xfrm>
                <a:off x="6553200" y="1136221"/>
                <a:ext cx="713490" cy="426767"/>
              </a:xfrm>
              <a:prstGeom prst="roundRect">
                <a:avLst>
                  <a:gd name="adj" fmla="val 4763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b="0" i="0" u="none" strike="noStrike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Review outcomes &amp; next steps</a:t>
                </a:r>
                <a:endParaRPr lang="en-US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Down Arrow 32">
                <a:extLst>
                  <a:ext uri="{FF2B5EF4-FFF2-40B4-BE49-F238E27FC236}">
                    <a16:creationId xmlns:a16="http://schemas.microsoft.com/office/drawing/2014/main" id="{DBEF3FCC-ABFD-AB19-4BB9-5A19D724B5C5}"/>
                  </a:ext>
                </a:extLst>
              </p:cNvPr>
              <p:cNvSpPr/>
              <p:nvPr/>
            </p:nvSpPr>
            <p:spPr>
              <a:xfrm rot="16200000">
                <a:off x="4421382" y="1997643"/>
                <a:ext cx="161367" cy="292272"/>
              </a:xfrm>
              <a:prstGeom prst="downArrow">
                <a:avLst/>
              </a:prstGeom>
              <a:solidFill>
                <a:srgbClr val="302167"/>
              </a:solidFill>
              <a:ln>
                <a:noFill/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Bent-Up Arrow 27">
                <a:extLst>
                  <a:ext uri="{FF2B5EF4-FFF2-40B4-BE49-F238E27FC236}">
                    <a16:creationId xmlns:a16="http://schemas.microsoft.com/office/drawing/2014/main" id="{23613F88-79E0-E659-BB99-A91E73CA1E85}"/>
                  </a:ext>
                </a:extLst>
              </p:cNvPr>
              <p:cNvSpPr/>
              <p:nvPr/>
            </p:nvSpPr>
            <p:spPr>
              <a:xfrm>
                <a:off x="6352292" y="1562987"/>
                <a:ext cx="684288" cy="615495"/>
              </a:xfrm>
              <a:prstGeom prst="bentUpArrow">
                <a:avLst>
                  <a:gd name="adj1" fmla="val 14308"/>
                  <a:gd name="adj2" fmla="val 12317"/>
                  <a:gd name="adj3" fmla="val 16745"/>
                </a:avLst>
              </a:prstGeom>
              <a:solidFill>
                <a:srgbClr val="30216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593425B-779B-5216-A9B3-4EC4D0A160A2}"/>
                </a:ext>
              </a:extLst>
            </p:cNvPr>
            <p:cNvSpPr txBox="1"/>
            <p:nvPr/>
          </p:nvSpPr>
          <p:spPr>
            <a:xfrm>
              <a:off x="4141347" y="1808111"/>
              <a:ext cx="41606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NL" dirty="0"/>
                <a:t>🚨</a:t>
              </a:r>
            </a:p>
          </p:txBody>
        </p:sp>
        <p:sp>
          <p:nvSpPr>
            <p:cNvPr id="22" name="Down Arrow 21">
              <a:extLst>
                <a:ext uri="{FF2B5EF4-FFF2-40B4-BE49-F238E27FC236}">
                  <a16:creationId xmlns:a16="http://schemas.microsoft.com/office/drawing/2014/main" id="{2FD675FF-1F47-4719-C038-8DEFAB69BD98}"/>
                </a:ext>
              </a:extLst>
            </p:cNvPr>
            <p:cNvSpPr/>
            <p:nvPr/>
          </p:nvSpPr>
          <p:spPr>
            <a:xfrm>
              <a:off x="1947978" y="1548515"/>
              <a:ext cx="159441" cy="357847"/>
            </a:xfrm>
            <a:prstGeom prst="downArrow">
              <a:avLst/>
            </a:prstGeom>
            <a:solidFill>
              <a:srgbClr val="302167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00322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3">
      <a:dk1>
        <a:srgbClr val="000000"/>
      </a:dk1>
      <a:lt1>
        <a:srgbClr val="FFFFFF"/>
      </a:lt1>
      <a:dk2>
        <a:srgbClr val="44546A"/>
      </a:dk2>
      <a:lt2>
        <a:srgbClr val="F6F9F8"/>
      </a:lt2>
      <a:accent1>
        <a:srgbClr val="4FC3FB"/>
      </a:accent1>
      <a:accent2>
        <a:srgbClr val="1DA696"/>
      </a:accent2>
      <a:accent3>
        <a:srgbClr val="DF538B"/>
      </a:accent3>
      <a:accent4>
        <a:srgbClr val="F4BA44"/>
      </a:accent4>
      <a:accent5>
        <a:srgbClr val="CB4A32"/>
      </a:accent5>
      <a:accent6>
        <a:srgbClr val="EAF1F2"/>
      </a:accent6>
      <a:hlink>
        <a:srgbClr val="DF538A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281</Words>
  <Application>Microsoft Macintosh PowerPoint</Application>
  <PresentationFormat>On-screen Show (16:9)</PresentationFormat>
  <Paragraphs>56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 Theme</vt:lpstr>
      <vt:lpstr>PowerPoint Presentation</vt:lpstr>
      <vt:lpstr>PowerPoint Presentation</vt:lpstr>
      <vt:lpstr>HR Workflow Template</vt:lpstr>
      <vt:lpstr>HR Workflow Template: Employee Onboarding</vt:lpstr>
      <vt:lpstr>HR Workflow Template: Employee 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2013-12-06T17:56:44Z</dcterms:created>
  <dcterms:modified xsi:type="dcterms:W3CDTF">2025-11-28T09:36:32Z</dcterms:modified>
</cp:coreProperties>
</file>